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
  </p:sldMasterIdLst>
  <p:notesMasterIdLst>
    <p:notesMasterId r:id="rId42"/>
  </p:notesMasterIdLst>
  <p:handoutMasterIdLst>
    <p:handoutMasterId r:id="rId43"/>
  </p:handoutMasterIdLst>
  <p:sldIdLst>
    <p:sldId id="2332" r:id="rId9"/>
    <p:sldId id="374" r:id="rId10"/>
    <p:sldId id="2284" r:id="rId11"/>
    <p:sldId id="2402" r:id="rId12"/>
    <p:sldId id="2385" r:id="rId13"/>
    <p:sldId id="2394" r:id="rId14"/>
    <p:sldId id="2395" r:id="rId15"/>
    <p:sldId id="2275" r:id="rId16"/>
    <p:sldId id="2386" r:id="rId17"/>
    <p:sldId id="2396" r:id="rId18"/>
    <p:sldId id="2397" r:id="rId19"/>
    <p:sldId id="2398" r:id="rId20"/>
    <p:sldId id="2387" r:id="rId21"/>
    <p:sldId id="2304" r:id="rId22"/>
    <p:sldId id="2400" r:id="rId23"/>
    <p:sldId id="2401" r:id="rId24"/>
    <p:sldId id="2388" r:id="rId25"/>
    <p:sldId id="2404" r:id="rId26"/>
    <p:sldId id="2405" r:id="rId27"/>
    <p:sldId id="2389" r:id="rId28"/>
    <p:sldId id="2406" r:id="rId29"/>
    <p:sldId id="2407" r:id="rId30"/>
    <p:sldId id="2390" r:id="rId31"/>
    <p:sldId id="2408" r:id="rId32"/>
    <p:sldId id="2409" r:id="rId33"/>
    <p:sldId id="2410" r:id="rId34"/>
    <p:sldId id="2391" r:id="rId35"/>
    <p:sldId id="2411" r:id="rId36"/>
    <p:sldId id="2412" r:id="rId37"/>
    <p:sldId id="2392" r:id="rId38"/>
    <p:sldId id="332" r:id="rId39"/>
    <p:sldId id="2265" r:id="rId40"/>
    <p:sldId id="2351" r:id="rId41"/>
  </p:sldIdLst>
  <p:sldSz cx="9144000" cy="5143500" type="screen16x9"/>
  <p:notesSz cx="6858000" cy="9144000"/>
  <p:custDataLst>
    <p:custData r:id="rId4"/>
    <p:custData r:id="rId6"/>
    <p:custData r:id="rId3"/>
    <p:custData r:id="rId7"/>
    <p:custData r:id="rId1"/>
    <p:custData r:id="rId5"/>
    <p:custData r:id="rId2"/>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Dower" initials="JD" lastIdx="9" clrIdx="0">
    <p:extLst>
      <p:ext uri="{19B8F6BF-5375-455C-9EA6-DF929625EA0E}">
        <p15:presenceInfo xmlns:p15="http://schemas.microsoft.com/office/powerpoint/2012/main" userId="S-1-5-21-3243977519-3095904480-1011493258-27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9"/>
    <a:srgbClr val="A6A8AB"/>
    <a:srgbClr val="A0E2F1"/>
    <a:srgbClr val="00A5B5"/>
    <a:srgbClr val="59595B"/>
    <a:srgbClr val="000000"/>
    <a:srgbClr val="A71930"/>
    <a:srgbClr val="EA5084"/>
    <a:srgbClr val="3B0083"/>
    <a:srgbClr val="69BE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82021" autoAdjust="0"/>
  </p:normalViewPr>
  <p:slideViewPr>
    <p:cSldViewPr snapToGrid="0" snapToObjects="1" showGuides="1">
      <p:cViewPr varScale="1">
        <p:scale>
          <a:sx n="120" d="100"/>
          <a:sy n="120" d="100"/>
        </p:scale>
        <p:origin x="1458" y="96"/>
      </p:cViewPr>
      <p:guideLst>
        <p:guide orient="horz" pos="1020"/>
        <p:guide pos="5520"/>
        <p:guide pos="2880"/>
        <p:guide pos="240"/>
      </p:guideLst>
    </p:cSldViewPr>
  </p:slideViewPr>
  <p:outlineViewPr>
    <p:cViewPr>
      <p:scale>
        <a:sx n="33" d="100"/>
        <a:sy n="33" d="100"/>
      </p:scale>
      <p:origin x="0" y="-41316"/>
    </p:cViewPr>
  </p:outlineViewPr>
  <p:notesTextViewPr>
    <p:cViewPr>
      <p:scale>
        <a:sx n="100" d="100"/>
        <a:sy n="100" d="100"/>
      </p:scale>
      <p:origin x="0" y="0"/>
    </p:cViewPr>
  </p:notesTextViewPr>
  <p:notesViewPr>
    <p:cSldViewPr snapToGrid="0" snapToObjects="1" showGuides="1">
      <p:cViewPr>
        <p:scale>
          <a:sx n="140" d="100"/>
          <a:sy n="140" d="100"/>
        </p:scale>
        <p:origin x="261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CE93F-AACE-2549-8EA5-C195E02A5EFA}" type="slidenum">
              <a:rPr lang="en-US" smtClean="0"/>
              <a:t>‹#›</a:t>
            </a:fld>
            <a:endParaRPr lang="en-US" dirty="0"/>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7C35-5DD3-664E-BF78-E6A0455D11AB}" type="datetimeFigureOut">
              <a:rPr lang="en-US" smtClean="0"/>
              <a:t>4/7/2022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9AE40-3CA6-2149-BC27-B0A8ADC6FAAA}" type="slidenum">
              <a:rPr lang="en-US" smtClean="0"/>
              <a:t>‹#›</a:t>
            </a:fld>
            <a:endParaRPr lang="en-US" dirty="0"/>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82332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you think of an authoritarian leader the first thing that comes to your mind might be a stern parent who tells you its their way or the highway, and honestly that is not far off for this kind of leader.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 authoritarian leader is one who clearly defines goals and objectives and expects every to follow their orders to achieve said goals. This kind of leader does well if they are on a team where no one else really has the skills or expertise needed to succeed and thus any benefits from discussing major decisions would be minimal. This kind of leader also excels in emergency or time sensitive situations where there is no time to discuss things before making big decisions, think about an emergency room doctor or a military commander in a battle, those are instances where a leader needs to provide direction and the team needs to act on it swiftly while trusting their leader. </a:t>
            </a:r>
          </a:p>
        </p:txBody>
      </p:sp>
    </p:spTree>
    <p:extLst>
      <p:ext uri="{BB962C8B-B14F-4D97-AF65-F5344CB8AC3E}">
        <p14:creationId xmlns:p14="http://schemas.microsoft.com/office/powerpoint/2010/main" val="163352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thinking about when an authoritarian leadership style is appropriate the pros and cons seem to make a lot of sense, and again while this style is much more strict this is not meant to condemn this style all together. When we’re talking through the pros and cons keep the imagine of the emergency room doctor in your head as this kind of leader, being solely responsible for making important decisions at a moments notice is an important skill for that job.</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That leads us into our first pro that time spent making large decisions is reduced, this kind of leader doesn’t want to have multiple meetings to make important decisions and allows everyone more time to complete objectives by doing so.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Organizational hierarchy is very clear in this kind of leadership style, employees do not have to be confused about who they should talk with for direction, with this kind of leadership the buck always stops with them.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the final pro results under this style of leadership are consistent, which again if we think of the ER doctor that’s a good thing but in other instances it could be a limiting factor.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let’s talk about the cons here the first of which is that this kind of strict leadership style can lead higher attrition and even employee rebellion. Its like having a really strict parent who imposes a lot of rules on you, often there is nothing you want more than to break their rules.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would expect this kind of leadership style does not exactly encourage creativity or innovation, in fact you could argue that creativity and innovation are punished under this leadership style.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Naturally as a consequence of the discouraged creativity and innovation you also see less group collaboration and lower morale because the employees feel as though they do not have a say and are not empowered to solve problems on their own.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We’ve been talking about situations where this kind of leadership style is appropriate, but what should be obvious is that outside of those areas this is generally not a good leadership style to employ. </a:t>
            </a:r>
          </a:p>
        </p:txBody>
      </p:sp>
    </p:spTree>
    <p:extLst>
      <p:ext uri="{BB962C8B-B14F-4D97-AF65-F5344CB8AC3E}">
        <p14:creationId xmlns:p14="http://schemas.microsoft.com/office/powerpoint/2010/main" val="1066321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333333"/>
                </a:solidFill>
                <a:effectLst/>
              </a:rPr>
              <a:t>Here we have 2 examples you might not expect of authoritarian leaders in Bill Gates and Martha Stewart. </a:t>
            </a:r>
          </a:p>
          <a:p>
            <a:pPr marL="171450" indent="-171450">
              <a:buFont typeface="Arial" panose="020B0604020202020204" pitchFamily="34" charset="0"/>
              <a:buChar char="•"/>
            </a:pPr>
            <a:endParaRPr lang="en-US" b="0" i="0" dirty="0">
              <a:solidFill>
                <a:srgbClr val="333333"/>
              </a:solidFill>
              <a:effectLst/>
            </a:endParaRPr>
          </a:p>
          <a:p>
            <a:pPr marL="171450" indent="-171450">
              <a:buFont typeface="Arial" panose="020B0604020202020204" pitchFamily="34" charset="0"/>
              <a:buChar char="•"/>
            </a:pPr>
            <a:r>
              <a:rPr lang="en-US" b="0" i="0" dirty="0">
                <a:solidFill>
                  <a:srgbClr val="333333"/>
                </a:solidFill>
                <a:effectLst/>
              </a:rPr>
              <a:t>Bill Gates in the early days of Microsoft was infamously hard to work with and was unwilling to compromise on his vision for the company and technology as a whole. This lead some of his co founders leaving to start Apple or other ventures, but also allowed Microsoft to become the behemoth it is today. </a:t>
            </a:r>
          </a:p>
          <a:p>
            <a:pPr marL="171450" indent="-171450">
              <a:buFont typeface="Arial" panose="020B0604020202020204" pitchFamily="34" charset="0"/>
              <a:buChar char="•"/>
            </a:pPr>
            <a:endParaRPr lang="en-US" b="0" i="0" dirty="0">
              <a:solidFill>
                <a:srgbClr val="333333"/>
              </a:solidFill>
              <a:effectLst/>
            </a:endParaRPr>
          </a:p>
          <a:p>
            <a:pPr marL="171450" indent="-171450">
              <a:buFont typeface="Arial" panose="020B0604020202020204" pitchFamily="34" charset="0"/>
              <a:buChar char="•"/>
            </a:pPr>
            <a:r>
              <a:rPr lang="en-US" b="0" i="0" dirty="0">
                <a:solidFill>
                  <a:srgbClr val="333333"/>
                </a:solidFill>
                <a:effectLst/>
              </a:rPr>
              <a:t>And next we have Martha Stewart who is the first face many people picture when thinking about good housekeeping and insider trading. Martha started her business from the ground up and has a reputation for being very particular and demanding of her employees. While there are some who may disagree with her leadership style, and many who disagree with her investment style, you cannot deny that it was effective in building her brand and driving success. </a:t>
            </a:r>
          </a:p>
          <a:p>
            <a:pPr marL="171450" indent="-171450">
              <a:buFont typeface="Arial" panose="020B0604020202020204" pitchFamily="34" charset="0"/>
              <a:buChar char="•"/>
            </a:pPr>
            <a:endParaRPr lang="en-US" b="0" i="0" dirty="0">
              <a:solidFill>
                <a:srgbClr val="333333"/>
              </a:solidFill>
              <a:effectLst/>
            </a:endParaRPr>
          </a:p>
          <a:p>
            <a:pPr marL="171450" indent="-171450">
              <a:buFont typeface="Arial" panose="020B0604020202020204" pitchFamily="34" charset="0"/>
              <a:buChar char="•"/>
            </a:pPr>
            <a:r>
              <a:rPr lang="en-US" b="0" i="0" dirty="0">
                <a:solidFill>
                  <a:srgbClr val="333333"/>
                </a:solidFill>
                <a:effectLst/>
              </a:rPr>
              <a:t>Its worth noting that while both Bill Gates and Martha Stewart can be defined as authoritarian leaders, many will also cite examples of other leadership styles which the pair have been known to utilize. As we have been talking about, there really is no one size fits all style so taking inspiration from multiple styles is actually a smart move. </a:t>
            </a:r>
          </a:p>
        </p:txBody>
      </p:sp>
      <p:sp>
        <p:nvSpPr>
          <p:cNvPr id="4" name="Slide Number Placeholder 3"/>
          <p:cNvSpPr>
            <a:spLocks noGrp="1"/>
          </p:cNvSpPr>
          <p:nvPr>
            <p:ph type="sldNum" sz="quarter" idx="5"/>
          </p:nvPr>
        </p:nvSpPr>
        <p:spPr/>
        <p:txBody>
          <a:bodyPr/>
          <a:lstStyle/>
          <a:p>
            <a:fld id="{DBA9AE40-3CA6-2149-BC27-B0A8ADC6FAAA}" type="slidenum">
              <a:rPr lang="en-US" smtClean="0"/>
              <a:t>12</a:t>
            </a:fld>
            <a:endParaRPr lang="en-US" dirty="0"/>
          </a:p>
        </p:txBody>
      </p:sp>
    </p:spTree>
    <p:extLst>
      <p:ext uri="{BB962C8B-B14F-4D97-AF65-F5344CB8AC3E}">
        <p14:creationId xmlns:p14="http://schemas.microsoft.com/office/powerpoint/2010/main" val="136602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13</a:t>
            </a:fld>
            <a:endParaRPr lang="en-US" dirty="0"/>
          </a:p>
        </p:txBody>
      </p:sp>
    </p:spTree>
    <p:extLst>
      <p:ext uri="{BB962C8B-B14F-4D97-AF65-F5344CB8AC3E}">
        <p14:creationId xmlns:p14="http://schemas.microsoft.com/office/powerpoint/2010/main" val="48466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Next, we’re going to talk about servant leadership, which as a style is a pretty stark contrast from what we think of in terms of traditional leadership.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we think about traditional leadership, we think of a manager who is really focused on having their team complete certain tasks, objectives, or to hit certain metrics. Their first priority is to improve the position of the company by providing their team with direction and holding a position of authority where they make all the key decisions.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Servant leadership on the other hand takes that idea and kind of puts it on its head. The goal behind servant leadership is that the manager’s first, and really sole, priority is to their team. To the point where they prioritize the needs of their people above the needs of the organization. How a manager can best serve their team is where this leadership style gets its name.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ultimate aim of servant leadership is to be of service to your team which in turn is the best way to serve your organization because it enables your team to improve the company and hit key objectives.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Another key aspect of servant leadership is in when a manager shares some of their power with their team by letting subordinates take the lead on a project and take ownership of initiatives. This can be a difficult ask for some who has a more traditional mindset when it comes to leadership; whereby the equate power with responsibility and feel that they must be the one to complete certain tasks or solely make certain decisions. And therein lies the beauty of servant leadership, leaders that are able to let go and delegate more to their teams are actually in more control because of the relationships they have fostered with their team.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14</a:t>
            </a:fld>
            <a:endParaRPr lang="en-US" dirty="0"/>
          </a:p>
        </p:txBody>
      </p:sp>
    </p:spTree>
    <p:extLst>
      <p:ext uri="{BB962C8B-B14F-4D97-AF65-F5344CB8AC3E}">
        <p14:creationId xmlns:p14="http://schemas.microsoft.com/office/powerpoint/2010/main" val="3436307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talked about how this kind of leadership style is more of a contrast to normal models of leadership, but the results really speak for themselves.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Servant leadership creates employees who are more loyal, higher performing, they feel engaged and empowered, and are more likely to seek leadership roles in the future which increases your talent pipeline. It’s a bit of a funny image but you can almost think of servant leadership like a pyramid scheme in that the goal is to create more servant leaders who will empower the next generation of workers to reach their own peaks or performance, while increasing performance, engagement, and loyalty in the process.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like we’ve been saying, there is not a one size fits all leadership style that is going to work for everyone, and servant leadership is no exception it also has drawbacks. The leaders themselves in particular can suffer burnout as a result of putting the needs of their team above their own so consistently.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kind of leader can also have problems if they ever do need to conform to a more traditional leadership style at some point because their team will see it as such a stark contrast with how they lead regularly.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last point is similar to transformational leadership in that both are somewhat dependent on leading employees who do well with a large degree of autonomy and are able to rise to the challenges that these kinds of leaders will present them. </a:t>
            </a:r>
          </a:p>
        </p:txBody>
      </p:sp>
    </p:spTree>
    <p:extLst>
      <p:ext uri="{BB962C8B-B14F-4D97-AF65-F5344CB8AC3E}">
        <p14:creationId xmlns:p14="http://schemas.microsoft.com/office/powerpoint/2010/main" val="291764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we’re seeing 2 noteworthy examples of servant leaders in Jack Welch and Herb Kelleher.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Jack Welch is the beloved former CEO of general electric who wrote “before you are a leader success is all about growing yourself. When you become a leader success is all about growing others.”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Herb Kelleher is the former CEO of southwest airlines and had a reputation for always putting his employees first. Herb in particular was famously good at remembering names and always took the time to get to know his employees, and he would love to tell a story about </a:t>
            </a:r>
            <a:r>
              <a:rPr lang="en-US" b="0" i="0" dirty="0">
                <a:solidFill>
                  <a:srgbClr val="333333"/>
                </a:solidFill>
                <a:effectLst/>
              </a:rPr>
              <a:t>being on an elevator with the CEO of another company who didn't even acknowledge two employees who got on the elevator with them.</a:t>
            </a:r>
          </a:p>
          <a:p>
            <a:pPr marL="171450" indent="-171450">
              <a:buFont typeface="Arial" panose="020B0604020202020204" pitchFamily="34" charset="0"/>
              <a:buChar char="•"/>
            </a:pPr>
            <a:endParaRPr lang="en-US" b="0" i="0" dirty="0">
              <a:solidFill>
                <a:srgbClr val="333333"/>
              </a:solidFill>
              <a:effectLst/>
            </a:endParaRPr>
          </a:p>
          <a:p>
            <a:pPr marL="171450" indent="-171450">
              <a:buFont typeface="Arial" panose="020B0604020202020204" pitchFamily="34" charset="0"/>
              <a:buChar char="•"/>
            </a:pPr>
            <a:r>
              <a:rPr lang="en-US" b="0" i="0" dirty="0">
                <a:solidFill>
                  <a:srgbClr val="333333"/>
                </a:solidFill>
                <a:effectLst/>
              </a:rPr>
              <a:t>You would be hard pressed to think of better examples of servant leaders than the 2 on this slide, they really exemplify the core of servant leadership with their people first approach to management, and the results speak for themselves with the reputation both leaders enjoyed among their employees and the success that went along with it.</a:t>
            </a:r>
          </a:p>
        </p:txBody>
      </p:sp>
      <p:sp>
        <p:nvSpPr>
          <p:cNvPr id="4" name="Slide Number Placeholder 3"/>
          <p:cNvSpPr>
            <a:spLocks noGrp="1"/>
          </p:cNvSpPr>
          <p:nvPr>
            <p:ph type="sldNum" sz="quarter" idx="5"/>
          </p:nvPr>
        </p:nvSpPr>
        <p:spPr/>
        <p:txBody>
          <a:bodyPr/>
          <a:lstStyle/>
          <a:p>
            <a:fld id="{DBA9AE40-3CA6-2149-BC27-B0A8ADC6FAAA}" type="slidenum">
              <a:rPr lang="en-US" smtClean="0"/>
              <a:t>16</a:t>
            </a:fld>
            <a:endParaRPr lang="en-US" dirty="0"/>
          </a:p>
        </p:txBody>
      </p:sp>
    </p:spTree>
    <p:extLst>
      <p:ext uri="{BB962C8B-B14F-4D97-AF65-F5344CB8AC3E}">
        <p14:creationId xmlns:p14="http://schemas.microsoft.com/office/powerpoint/2010/main" val="162783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17</a:t>
            </a:fld>
            <a:endParaRPr lang="en-US" dirty="0"/>
          </a:p>
        </p:txBody>
      </p:sp>
    </p:spTree>
    <p:extLst>
      <p:ext uri="{BB962C8B-B14F-4D97-AF65-F5344CB8AC3E}">
        <p14:creationId xmlns:p14="http://schemas.microsoft.com/office/powerpoint/2010/main" val="785046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next style we’re going to talk about is probably one of the more straightforward styles in the sense that it is exactly like it sounds.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democratic ruler is someone who makes key decisions by getting input from every team member and giving their opinions serious weight.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the final decision does rest with the leader, every employee gets a say, and this helps them to feel empowered and as is their opinions matter. The ultimate goal here is to make every employee invested in the team and to feel as though they have a say in the direction of the team or project, and that that level of empowerment will manifest itself in other ways later. </a:t>
            </a:r>
          </a:p>
        </p:txBody>
      </p:sp>
    </p:spTree>
    <p:extLst>
      <p:ext uri="{BB962C8B-B14F-4D97-AF65-F5344CB8AC3E}">
        <p14:creationId xmlns:p14="http://schemas.microsoft.com/office/powerpoint/2010/main" val="379000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it comes to democratic leadership there are a lot of pros for employee development, but there can be cons when it comes to efficiency.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an environment where every employee feels they have a voice, and by extension some level of control over their team or project, it can be easy to see why that would create higher engagement and workplace satisfaction. Additionally, this kind of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leader also creates a very open spaces for discussion of major decisions which leads to greater collaboration, innovation, and creativity than you might see under different styles of leadership.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finally, since the major team decisions are so well discussed and delegated the leader does not have to get as involved because its very clear who is working on what.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might expect, one of the major drawbacks to this kind of collaborative team is that it can be inefficient in terms of taking more time and resources to reach decisions. This style is the exact opposite of an authoritarian leader who makes a decision by themselves, with a democratic leader teams are more engaged, but decisions take much longer to be reached.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Lastly one social dynamic that a leader has to be cognizant of is not creating an echo chamber. It can be great to have a team where everyone is able to discuss and weigh in on decisions, but it also has to be a space where people can safely voice dissenting opinions. If the leader is not careful to foster this kind of open and honest dialogue what can end up happening is that they end up with an environment where everyone just says yes to everything the leader suggests, and at the point it really ceases to be a truly democratic group.</a:t>
            </a:r>
          </a:p>
        </p:txBody>
      </p:sp>
    </p:spTree>
    <p:extLst>
      <p:ext uri="{BB962C8B-B14F-4D97-AF65-F5344CB8AC3E}">
        <p14:creationId xmlns:p14="http://schemas.microsoft.com/office/powerpoint/2010/main" val="70877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we are going to be taking about 7 of the most popular leadership styles. We will be talking about the foundations of each style along with pros and cons in terms of the style itself and in what environments each style would be well or poorly suited.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After talking about each of these leadership styles we’ll talk about how to create the best leadership style for you, your team, and your organization.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https://www.imd.org/imd-reflections/reflection-page/leadership-styles/#2</a:t>
            </a:r>
          </a:p>
          <a:p>
            <a:pPr marL="171450" indent="-171450">
              <a:buFont typeface="Arial" panose="020B0604020202020204" pitchFamily="34" charset="0"/>
              <a:buChar char="•"/>
            </a:pPr>
            <a:r>
              <a:rPr lang="en-US" dirty="0"/>
              <a:t>https://blog.hubspot.com/marketing/leadership-styles</a:t>
            </a:r>
          </a:p>
          <a:p>
            <a:pPr marL="171450" indent="-171450">
              <a:buFont typeface="Arial" panose="020B0604020202020204" pitchFamily="34" charset="0"/>
              <a:buChar char="•"/>
            </a:pPr>
            <a:r>
              <a:rPr lang="en-US" dirty="0"/>
              <a:t>https://www.indeed.com/career-advice/career-development/10-common-leadership-styles</a:t>
            </a:r>
          </a:p>
          <a:p>
            <a:pPr marL="171450" indent="-171450">
              <a:buFont typeface="Arial" panose="020B0604020202020204" pitchFamily="34" charset="0"/>
              <a:buChar char="•"/>
            </a:pPr>
            <a:r>
              <a:rPr lang="en-US" dirty="0"/>
              <a:t>https://asana.com/resources/leadership-styles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a:t>
            </a:fld>
            <a:endParaRPr lang="en-US" dirty="0"/>
          </a:p>
        </p:txBody>
      </p:sp>
    </p:spTree>
    <p:extLst>
      <p:ext uri="{BB962C8B-B14F-4D97-AF65-F5344CB8AC3E}">
        <p14:creationId xmlns:p14="http://schemas.microsoft.com/office/powerpoint/2010/main" val="223419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20</a:t>
            </a:fld>
            <a:endParaRPr lang="en-US" dirty="0"/>
          </a:p>
        </p:txBody>
      </p:sp>
    </p:spTree>
    <p:extLst>
      <p:ext uri="{BB962C8B-B14F-4D97-AF65-F5344CB8AC3E}">
        <p14:creationId xmlns:p14="http://schemas.microsoft.com/office/powerpoint/2010/main" val="3984179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Transactional leadership is another style that is exactly what it sounds like, it is based on leading as if it were a transaction.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leaders very clearly establish tasks that need to be done or set clear goals which need to be reached. They also lay out the particular incentives, or punishments, for meeting or not meeting these requirements.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kind of leader is driven primarily by results and is not particularly concerned with challenging the status quo or inspiring any creative solutions.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best example for this kind of leader is a sales manager who tell their sales staff that if they each sell 100 widgets by the end of the month they will receive a bonus, or if they fail to meet their regular sales goals they will be punished. </a:t>
            </a:r>
          </a:p>
        </p:txBody>
      </p:sp>
    </p:spTree>
    <p:extLst>
      <p:ext uri="{BB962C8B-B14F-4D97-AF65-F5344CB8AC3E}">
        <p14:creationId xmlns:p14="http://schemas.microsoft.com/office/powerpoint/2010/main" val="371775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Transactional leadership lends itself to the kinds of advantages and disadvantages that you might expect when keeping the example of a sales team in your head.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pros of this style are that it is very easy for leaders to implement and monitor, and that success is clearly defined and easily measured for employees. If you know you need to sell 100 widgets by the end of the month to get your bonus, that is very clear for both the employee and manager in terms of expectations.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rewards can also increase motivation and productivity by employees, when the requirements for a reward and much more clear and tangible its much easier for an employee to work toward them.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outside of a sales staff, and even in that context, this style is not without its drawbacks, the first of which is that innovation and creativity are minimized. This kind of leadership style often ends up with employees who will not go above and beyond what is required to either obtain the reward. This is a major drawback because if someone is incentivized to sell exactly 100 widgets, what incentive do they have to sell 200?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style also tends to create employees who are great at their tasks, but at the cost of their professional development, the consequence is that this style is unlikely to create future leaders or add to the internal talent pipeline at all. Contrast that with servant leadership where a consequence of that style was that it constantly added to the internal talent pool, again not that one is better than the other universally but its just an interesting contrast to remember.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finally this leadership style can often suffer from being too hyper focused on short term goals. If all the team cares about is selling 100 widgets per month, that is all they will ever do.</a:t>
            </a:r>
          </a:p>
        </p:txBody>
      </p:sp>
    </p:spTree>
    <p:extLst>
      <p:ext uri="{BB962C8B-B14F-4D97-AF65-F5344CB8AC3E}">
        <p14:creationId xmlns:p14="http://schemas.microsoft.com/office/powerpoint/2010/main" val="1187167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23</a:t>
            </a:fld>
            <a:endParaRPr lang="en-US" dirty="0"/>
          </a:p>
        </p:txBody>
      </p:sp>
    </p:spTree>
    <p:extLst>
      <p:ext uri="{BB962C8B-B14F-4D97-AF65-F5344CB8AC3E}">
        <p14:creationId xmlns:p14="http://schemas.microsoft.com/office/powerpoint/2010/main" val="3809832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Delegative leadership is, as you would expect, a leadership style based around delegation. It is also referred to as </a:t>
            </a:r>
            <a:r>
              <a:rPr lang="en-US" dirty="0" err="1"/>
              <a:t>lassiez</a:t>
            </a:r>
            <a:r>
              <a:rPr lang="en-US" dirty="0"/>
              <a:t> fair leadership or hands off leadership.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emphasis here is that the leader delegates as much as possible and then provides minimal to no oversight to the employees who are accomplishing the tasks. These leaders will make themselves available for any support, but by and large they essentially assign a task and tell the employee to go do it and only reach out if they need something; trusting that they will be able to complete the project.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logic behind this approach is that it works well on teams with highly experienced employees who do not need a manager with a lot of involvement, by getting out of their way and allowing them to complete initiatives it is actually the best way to manage them, so the argument goes. </a:t>
            </a:r>
          </a:p>
        </p:txBody>
      </p:sp>
    </p:spTree>
    <p:extLst>
      <p:ext uri="{BB962C8B-B14F-4D97-AF65-F5344CB8AC3E}">
        <p14:creationId xmlns:p14="http://schemas.microsoft.com/office/powerpoint/2010/main" val="4067123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Delegative leadership is a style that can be divisive for employees, generally they will either love it or hate it. Employees who are highly skilled and want the freedom to do things in the way they feel is best will love the autonomy that comes along with a delegative leader; they will also have very high job satisfaction and retention because of the relaxed environment.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those who like more traditional structure and need to feel more support and direction from their manager will hate a delegative leader. This is especially true for new employees, even senior employees who may have a strong grasp of their functional area but may not know the particular workings of the organization yet. These employees can feel like they are being thrown to the wolves with no one there to help them.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leadership style can also lead to some roles and responsibilities being unclear, if the manager does not ever really give a lot of concrete structure it can be easy to see why there would be inconsistencies in the ways of working; which again is the other side of the sword to the high value placed on creativity and innovation.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Finally, this style especially can have a hard time adapting if the needs of the team or organization change such that it results in them having less freedom and needing to color in the lines more so to speak. </a:t>
            </a:r>
          </a:p>
        </p:txBody>
      </p:sp>
    </p:spTree>
    <p:extLst>
      <p:ext uri="{BB962C8B-B14F-4D97-AF65-F5344CB8AC3E}">
        <p14:creationId xmlns:p14="http://schemas.microsoft.com/office/powerpoint/2010/main" val="1318717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333333"/>
                </a:solidFill>
                <a:effectLst/>
              </a:rPr>
              <a:t>Let's take a moment to examine two great examples of delegative leaders and dive into what that really looks like in practice</a:t>
            </a:r>
          </a:p>
          <a:p>
            <a:pPr marL="171450" indent="-171450">
              <a:buFont typeface="Arial" panose="020B0604020202020204" pitchFamily="34" charset="0"/>
              <a:buChar char="•"/>
            </a:pPr>
            <a:endParaRPr lang="en-US" b="0" i="0" dirty="0">
              <a:solidFill>
                <a:srgbClr val="333333"/>
              </a:solidFill>
              <a:effectLst/>
            </a:endParaRPr>
          </a:p>
          <a:p>
            <a:pPr marL="171450" indent="-171450">
              <a:buFont typeface="Arial" panose="020B0604020202020204" pitchFamily="34" charset="0"/>
              <a:buChar char="•"/>
            </a:pPr>
            <a:r>
              <a:rPr lang="en-US" b="0" i="0" dirty="0">
                <a:solidFill>
                  <a:srgbClr val="333333"/>
                </a:solidFill>
                <a:effectLst/>
              </a:rPr>
              <a:t>First, we have Warren Buffett who is most prominent for his investment firm Berkshire Hathaway which has large investments in some of the worlds most valuable brands including Coca Cola and Apple. </a:t>
            </a:r>
          </a:p>
          <a:p>
            <a:pPr marL="171450" indent="-171450">
              <a:buFont typeface="Arial" panose="020B0604020202020204" pitchFamily="34" charset="0"/>
              <a:buChar char="•"/>
            </a:pPr>
            <a:endParaRPr lang="en-US" b="0" i="0" dirty="0">
              <a:solidFill>
                <a:srgbClr val="333333"/>
              </a:solidFill>
              <a:effectLst/>
            </a:endParaRPr>
          </a:p>
          <a:p>
            <a:pPr marL="171450" indent="-171450">
              <a:buFont typeface="Arial" panose="020B0604020202020204" pitchFamily="34" charset="0"/>
              <a:buChar char="•"/>
            </a:pPr>
            <a:r>
              <a:rPr lang="en-US" b="0" i="0" dirty="0">
                <a:solidFill>
                  <a:srgbClr val="333333"/>
                </a:solidFill>
                <a:effectLst/>
              </a:rPr>
              <a:t>As a leader Buffett is someone who expects his employees to take responsibility for decisions and actions, he places more value on mentorship and education over task management. He also keeps business decisions in the hands of the companies he invests in, rather than trying to influence their decisions after investing. A shining example of the success that being a hands-off leader can bring in the right circumstances. </a:t>
            </a:r>
          </a:p>
          <a:p>
            <a:pPr marL="171450" indent="-171450">
              <a:buFont typeface="Arial" panose="020B0604020202020204" pitchFamily="34" charset="0"/>
              <a:buChar char="•"/>
            </a:pPr>
            <a:endParaRPr lang="en-US" b="0" i="0" dirty="0">
              <a:solidFill>
                <a:srgbClr val="333333"/>
              </a:solidFill>
              <a:effectLst/>
            </a:endParaRPr>
          </a:p>
          <a:p>
            <a:pPr marL="171450" indent="-171450">
              <a:buFont typeface="Arial" panose="020B0604020202020204" pitchFamily="34" charset="0"/>
              <a:buChar char="•"/>
            </a:pPr>
            <a:r>
              <a:rPr lang="en-US" b="0" i="0" dirty="0">
                <a:solidFill>
                  <a:srgbClr val="333333"/>
                </a:solidFill>
                <a:effectLst/>
              </a:rPr>
              <a:t>Next, we have Paul Allen a co founder of Microsoft who left in the 80s as it began to assume a more authoritarian management style. Paul went on to found an investment firm called Vulcan which invested in a number of various industries but most prominently he had majority stakes in a few sports teams including the Portland Trail Blazers and the Seattle Sea Hawks. Any sports fan can tell you that there is nothing worse than an owner who thinks he knows better than the coaches and makes a bunch of stupid decisions which end up hurting the team. Paul Allen was famous for the opposite of this, he very rarely interfered with choices made by coaches and instead bowed to their expertise. Another great example of delegative leadership wherein you hire people smarter than you in certain areas and then proceed to stay out of their way deferring to their expertise, after all it is the reason you hired them. </a:t>
            </a:r>
          </a:p>
        </p:txBody>
      </p:sp>
      <p:sp>
        <p:nvSpPr>
          <p:cNvPr id="4" name="Slide Number Placeholder 3"/>
          <p:cNvSpPr>
            <a:spLocks noGrp="1"/>
          </p:cNvSpPr>
          <p:nvPr>
            <p:ph type="sldNum" sz="quarter" idx="5"/>
          </p:nvPr>
        </p:nvSpPr>
        <p:spPr/>
        <p:txBody>
          <a:bodyPr/>
          <a:lstStyle/>
          <a:p>
            <a:fld id="{DBA9AE40-3CA6-2149-BC27-B0A8ADC6FAAA}" type="slidenum">
              <a:rPr lang="en-US" smtClean="0"/>
              <a:t>26</a:t>
            </a:fld>
            <a:endParaRPr lang="en-US" dirty="0"/>
          </a:p>
        </p:txBody>
      </p:sp>
    </p:spTree>
    <p:extLst>
      <p:ext uri="{BB962C8B-B14F-4D97-AF65-F5344CB8AC3E}">
        <p14:creationId xmlns:p14="http://schemas.microsoft.com/office/powerpoint/2010/main" val="676705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27</a:t>
            </a:fld>
            <a:endParaRPr lang="en-US" dirty="0"/>
          </a:p>
        </p:txBody>
      </p:sp>
    </p:spTree>
    <p:extLst>
      <p:ext uri="{BB962C8B-B14F-4D97-AF65-F5344CB8AC3E}">
        <p14:creationId xmlns:p14="http://schemas.microsoft.com/office/powerpoint/2010/main" val="1234140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pacesetting leader is one who literally sets the pace and leads by example. They accomplish this by being a model of high productivity and performance and holding their team to the same standards.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are the leaders who mantra would be “I would never ask you to do something I wouldn’t do myself” and they often demonstrate this by jumping in on projects when another set of hands are needed.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Similarly, if a team member is falling behind or not completing a task successfully this kind of leader will jump in and complete the task to make sure it is done right</a:t>
            </a:r>
          </a:p>
        </p:txBody>
      </p:sp>
    </p:spTree>
    <p:extLst>
      <p:ext uri="{BB962C8B-B14F-4D97-AF65-F5344CB8AC3E}">
        <p14:creationId xmlns:p14="http://schemas.microsoft.com/office/powerpoint/2010/main" val="1683487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it comes to pacesetting leadership the results can be great, but the drawbacks can be equally bad in certain circumstances.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thriving leader using this style is one who always has their team achieve their goals and notices any issues quickly because of how involved they are. This kind of leader thrives in a high energy fast paced type environment where they want to keep their pulse on everything and make sure all is running smoothly, and if its not running smoothly they can and will step in to make it happen.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this kind of hands-on management can come at the cost of employee morale and can lead to high stress on your team. Because this style is so results driven it can also stifle creativity and innovation, leaving employees thinking if they deviate even slightly from the example set by the leader that they will be quickly corrected.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Finally, it can be easy for employees to feel as though their manager is constantly looking over their shoulder being critical of their every move, which is what leads to the low morale and high stress. As a comparison, someone who would thrive under a delegative leader would absolutely hate this type of leader, but the opposite is also true. This is a leader who provides a lot of structure and knows very well what their team is doing every day, and some people or environments need that kind of a hands on leader. </a:t>
            </a:r>
          </a:p>
        </p:txBody>
      </p:sp>
    </p:spTree>
    <p:extLst>
      <p:ext uri="{BB962C8B-B14F-4D97-AF65-F5344CB8AC3E}">
        <p14:creationId xmlns:p14="http://schemas.microsoft.com/office/powerpoint/2010/main" val="386233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3</a:t>
            </a:fld>
            <a:endParaRPr lang="en-US" dirty="0"/>
          </a:p>
        </p:txBody>
      </p:sp>
    </p:spTree>
    <p:extLst>
      <p:ext uri="{BB962C8B-B14F-4D97-AF65-F5344CB8AC3E}">
        <p14:creationId xmlns:p14="http://schemas.microsoft.com/office/powerpoint/2010/main" val="737646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30</a:t>
            </a:fld>
            <a:endParaRPr lang="en-US" dirty="0"/>
          </a:p>
        </p:txBody>
      </p:sp>
    </p:spTree>
    <p:extLst>
      <p:ext uri="{BB962C8B-B14F-4D97-AF65-F5344CB8AC3E}">
        <p14:creationId xmlns:p14="http://schemas.microsoft.com/office/powerpoint/2010/main" val="4187016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we’ve talked about some of the most popular leadership styles and provided the pros and cons of each, I bet your trying to figure out which one is best for you or your organization.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a reminder, there is no single style that will be the best fit for you or anyone else because there is so much variability in each of your organizations, teams, employees, and even where those things are at given points in time will change.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best solution here is to take bits and pieces from each leadership style that you feel will work best for the kind of leader you want, or need, to be.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Perhaps you’re someone who wants to be more delegative and hands off generally, but you still want your team to feel supported, so you take some notes from servant leadership as well to ensure you don’t forget about their development.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Or perhaps you like the idea of being more hands off but want to bring some structure to that style so you borrow some ideas from a democratic style in assigning work but then leave everyone to their own devices once assignments have been given.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just so many possible iterations, only you are going to be able to determine what will work best for you and your employees.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last and arguably most important thing to mention here is that you need to be adaptable. Even if you find what you feel is your perfect leadership style that does not mean that its going to be perfect for every employee on your team. Some employees might want you to be more hands off even if that’s outside your style, while others may want the opposite, they may want you to be more hands on even though that’s not generally what you do. As important as it is for you to find the style that works for you, you want to make sure that as much as possible you’re being the kind of leader that each person needs. </a:t>
            </a:r>
          </a:p>
        </p:txBody>
      </p:sp>
      <p:sp>
        <p:nvSpPr>
          <p:cNvPr id="4" name="Slide Number Placeholder 3"/>
          <p:cNvSpPr>
            <a:spLocks noGrp="1"/>
          </p:cNvSpPr>
          <p:nvPr>
            <p:ph type="sldNum" sz="quarter" idx="5"/>
          </p:nvPr>
        </p:nvSpPr>
        <p:spPr/>
        <p:txBody>
          <a:bodyPr/>
          <a:lstStyle/>
          <a:p>
            <a:fld id="{DBA9AE40-3CA6-2149-BC27-B0A8ADC6FAAA}" type="slidenum">
              <a:rPr lang="en-US" smtClean="0"/>
              <a:t>31</a:t>
            </a:fld>
            <a:endParaRPr lang="en-US" dirty="0"/>
          </a:p>
        </p:txBody>
      </p:sp>
    </p:spTree>
    <p:extLst>
      <p:ext uri="{BB962C8B-B14F-4D97-AF65-F5344CB8AC3E}">
        <p14:creationId xmlns:p14="http://schemas.microsoft.com/office/powerpoint/2010/main" val="2407897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32</a:t>
            </a:fld>
            <a:endParaRPr lang="en-US" dirty="0"/>
          </a:p>
        </p:txBody>
      </p:sp>
    </p:spTree>
    <p:extLst>
      <p:ext uri="{BB962C8B-B14F-4D97-AF65-F5344CB8AC3E}">
        <p14:creationId xmlns:p14="http://schemas.microsoft.com/office/powerpoint/2010/main" val="4229983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373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we take a moment and ask ourselves, what is leadership, or what makes a good leader we would all likely come up with a different answer. I like the thought on this quote that makes you fill in the blank for what a great leader should always do, your answer likely says a lot about your leadership style.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At its core, a leadership style is the culmination of all the decisions you make when deciding how to best lead your team or organization. As the title of today’s webinar would lead you to believe, there is not a one size fits all answer for the definitive best leadership style. Different teams and different organizations will all need different kinds of leadership to excel, and to break it down to an even more micro level, different individual employees will each need different leaders to excel; and finally, organizations may need different kinds of leaders at different points in time. You may only need a transformational leader for a few years before shifting to a different kind of leadership in order to continue succeeding.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4</a:t>
            </a:fld>
            <a:endParaRPr lang="en-US" dirty="0"/>
          </a:p>
        </p:txBody>
      </p:sp>
    </p:spTree>
    <p:extLst>
      <p:ext uri="{BB962C8B-B14F-4D97-AF65-F5344CB8AC3E}">
        <p14:creationId xmlns:p14="http://schemas.microsoft.com/office/powerpoint/2010/main" val="211226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5</a:t>
            </a:fld>
            <a:endParaRPr lang="en-US" dirty="0"/>
          </a:p>
        </p:txBody>
      </p:sp>
    </p:spTree>
    <p:extLst>
      <p:ext uri="{BB962C8B-B14F-4D97-AF65-F5344CB8AC3E}">
        <p14:creationId xmlns:p14="http://schemas.microsoft.com/office/powerpoint/2010/main" val="106512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we’re starting off with transformational leadership, you will sometimes see this referred to as visionary leadership or saying someone is a visionary leader.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type of leader is someone with a grand vision for the organization or their team who encourages their team to achieve the vision and gives them the tools and support they need to do this.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kind of leader is also someone who is constantly pushing employees out of their comfort zones to achieve the vision and challenging the status quo. As the name would suggest this leader is one who’s main drive is challenging the status quo to drive innovation and transform their team or organization. </a:t>
            </a:r>
          </a:p>
        </p:txBody>
      </p:sp>
    </p:spTree>
    <p:extLst>
      <p:ext uri="{BB962C8B-B14F-4D97-AF65-F5344CB8AC3E}">
        <p14:creationId xmlns:p14="http://schemas.microsoft.com/office/powerpoint/2010/main" val="4261424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talk about the pros and cons of transformational leadership. Interestingly as you look at these lists you might see some similarities in the bullet points, and that is because a transformational leader really needs to walk the fine line between success and failure.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see as a pro that this kind of leadership style can lead to a lower turnover rate and higher morale when employees are inspired by a transformational leader and really buy into the vision. However, on the other side we see that this can also lead to increased pressure and burnout if the goal is too demanding, or the leader is too involved.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leads into the second set of bullet points about autonomy, when done correctly a transformational leader gives their employees a great deal of autonomy so they can play their part in helping to achieve the vision of the leader. However, there are some teams or some employees who will not thrive with this level of freedom and its up to the leader to know their organization well enough to be able to tell the difference.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Finally, we see the last pro is all about the company being united by a common cause that everyone is working towards and how it can bring everyone together. However, this kind of mentality or culture can also leave the development needs of individual employees by the wayside. It can be really easy to lose sight of individual needs when you are so hyper focused on the big goals that the transformational leader wants to accomplish. </a:t>
            </a:r>
          </a:p>
        </p:txBody>
      </p:sp>
    </p:spTree>
    <p:extLst>
      <p:ext uri="{BB962C8B-B14F-4D97-AF65-F5344CB8AC3E}">
        <p14:creationId xmlns:p14="http://schemas.microsoft.com/office/powerpoint/2010/main" val="3407017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this slide we have pictures of 2 pretty famous transformational leaders.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Both Jeff Bezos and Elon Musk have been branded as visionaries who have been revolutionary in rethinking their respective industries.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many people point to the success of Amazon and Tesla there are some harsh critics of both Bezos and Musk in terms of their leadership style and the culture they have created at their companies.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are really 2 great examples of the heights that transformational leadership can bring a company to, while also demonstrating some of the downsides that go along with the long-term implications of transformational leadership.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8</a:t>
            </a:fld>
            <a:endParaRPr lang="en-US" dirty="0"/>
          </a:p>
        </p:txBody>
      </p:sp>
    </p:spTree>
    <p:extLst>
      <p:ext uri="{BB962C8B-B14F-4D97-AF65-F5344CB8AC3E}">
        <p14:creationId xmlns:p14="http://schemas.microsoft.com/office/powerpoint/2010/main" val="427709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9</a:t>
            </a:fld>
            <a:endParaRPr lang="en-US" dirty="0"/>
          </a:p>
        </p:txBody>
      </p:sp>
    </p:spTree>
    <p:extLst>
      <p:ext uri="{BB962C8B-B14F-4D97-AF65-F5344CB8AC3E}">
        <p14:creationId xmlns:p14="http://schemas.microsoft.com/office/powerpoint/2010/main" val="967120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4343319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37177378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93349197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71623612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20377860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pic>
        <p:nvPicPr>
          <p:cNvPr id="2" name="Picture 1" descr="Abstract gray gradient hexagon on white background with soft light blur">
            <a:extLst>
              <a:ext uri="{FF2B5EF4-FFF2-40B4-BE49-F238E27FC236}">
                <a16:creationId xmlns:a16="http://schemas.microsoft.com/office/drawing/2014/main" id="{E5DD35ED-B122-43CC-BFD3-69CAA6A0F5EF}"/>
              </a:ext>
            </a:extLst>
          </p:cNvPr>
          <p:cNvPicPr>
            <a:picLocks noChangeAspect="1"/>
          </p:cNvPicPr>
          <p:nvPr userDrawn="1"/>
        </p:nvPicPr>
        <p:blipFill rotWithShape="1">
          <a:blip r:embed="rId3">
            <a:alphaModFix/>
          </a:blip>
          <a:srcRect t="829" b="42922"/>
          <a:stretch/>
        </p:blipFill>
        <p:spPr>
          <a:xfrm>
            <a:off x="0" y="0"/>
            <a:ext cx="9144000" cy="5143500"/>
          </a:xfrm>
          <a:prstGeom prst="rect">
            <a:avLst/>
          </a:prstGeom>
        </p:spPr>
      </p:pic>
      <p:sp>
        <p:nvSpPr>
          <p:cNvPr id="3" name="Rectangle 2">
            <a:extLst>
              <a:ext uri="{FF2B5EF4-FFF2-40B4-BE49-F238E27FC236}">
                <a16:creationId xmlns:a16="http://schemas.microsoft.com/office/drawing/2014/main" id="{AE287815-F89C-401F-98E5-575D65AE6097}"/>
              </a:ext>
            </a:extLst>
          </p:cNvPr>
          <p:cNvSpPr/>
          <p:nvPr userDrawn="1"/>
        </p:nvSpPr>
        <p:spPr>
          <a:xfrm>
            <a:off x="-1" y="0"/>
            <a:ext cx="9143999" cy="5143500"/>
          </a:xfrm>
          <a:prstGeom prst="rect">
            <a:avLst/>
          </a:prstGeom>
          <a:solidFill>
            <a:schemeClr val="accent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0979806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6863263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7154712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1600389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26056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custDataLst>
      <p:tags r:id="rId1"/>
    </p:custDataLst>
    <p:extLst>
      <p:ext uri="{BB962C8B-B14F-4D97-AF65-F5344CB8AC3E}">
        <p14:creationId xmlns:p14="http://schemas.microsoft.com/office/powerpoint/2010/main" val="92514187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7422370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65044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7635726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1093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7916678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pic>
        <p:nvPicPr>
          <p:cNvPr id="6" name="Picture 5" descr="Abstract gray gradient hexagon on white background with soft light blur">
            <a:extLst>
              <a:ext uri="{FF2B5EF4-FFF2-40B4-BE49-F238E27FC236}">
                <a16:creationId xmlns:a16="http://schemas.microsoft.com/office/drawing/2014/main" id="{886E2A35-F74D-4192-9A99-CD15F43216F0}"/>
              </a:ext>
            </a:extLst>
          </p:cNvPr>
          <p:cNvPicPr>
            <a:picLocks noChangeAspect="1"/>
          </p:cNvPicPr>
          <p:nvPr userDrawn="1"/>
        </p:nvPicPr>
        <p:blipFill rotWithShape="1">
          <a:blip r:embed="rId3">
            <a:alphaModFix amt="50000"/>
          </a:blip>
          <a:srcRect t="829" b="42922"/>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41233321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77627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57BC9F-DC7A-47AA-86D2-5715BB27A9E1}"/>
              </a:ext>
            </a:extLst>
          </p:cNvPr>
          <p:cNvGrpSpPr/>
          <p:nvPr userDrawn="1"/>
        </p:nvGrpSpPr>
        <p:grpSpPr>
          <a:xfrm>
            <a:off x="-1" y="0"/>
            <a:ext cx="9142857" cy="5143500"/>
            <a:chOff x="-1" y="0"/>
            <a:chExt cx="9142857" cy="5143500"/>
          </a:xfrm>
        </p:grpSpPr>
        <p:pic>
          <p:nvPicPr>
            <p:cNvPr id="4" name="Picture 3">
              <a:extLst>
                <a:ext uri="{FF2B5EF4-FFF2-40B4-BE49-F238E27FC236}">
                  <a16:creationId xmlns:a16="http://schemas.microsoft.com/office/drawing/2014/main" id="{47D105B0-3D40-4D36-904B-0B1AEF391D6D}"/>
                </a:ext>
              </a:extLst>
            </p:cNvPr>
            <p:cNvPicPr>
              <a:picLocks noChangeAspect="1"/>
            </p:cNvPicPr>
            <p:nvPr/>
          </p:nvPicPr>
          <p:blipFill rotWithShape="1">
            <a:blip r:embed="rId3"/>
            <a:srcRect l="5254" t="26842" r="7957" b="4"/>
            <a:stretch/>
          </p:blipFill>
          <p:spPr>
            <a:xfrm flipH="1">
              <a:off x="-1" y="322"/>
              <a:ext cx="9142857" cy="5142857"/>
            </a:xfrm>
            <a:prstGeom prst="rect">
              <a:avLst/>
            </a:prstGeom>
          </p:spPr>
        </p:pic>
        <p:sp>
          <p:nvSpPr>
            <p:cNvPr id="5" name="Rectangle 4">
              <a:extLst>
                <a:ext uri="{FF2B5EF4-FFF2-40B4-BE49-F238E27FC236}">
                  <a16:creationId xmlns:a16="http://schemas.microsoft.com/office/drawing/2014/main" id="{251AC709-6BF2-4BCF-A4A2-030053D60EC5}"/>
                </a:ext>
              </a:extLst>
            </p:cNvPr>
            <p:cNvSpPr/>
            <p:nvPr/>
          </p:nvSpPr>
          <p:spPr>
            <a:xfrm>
              <a:off x="0" y="0"/>
              <a:ext cx="9142856"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dirty="0">
                <a:solidFill>
                  <a:srgbClr val="FFFFFF"/>
                </a:solidFill>
                <a:latin typeface="Arial" panose="020B0604020202020204"/>
              </a:endParaRPr>
            </a:p>
          </p:txBody>
        </p:sp>
        <p:pic>
          <p:nvPicPr>
            <p:cNvPr id="6" name="Picture 5">
              <a:extLst>
                <a:ext uri="{FF2B5EF4-FFF2-40B4-BE49-F238E27FC236}">
                  <a16:creationId xmlns:a16="http://schemas.microsoft.com/office/drawing/2014/main" id="{47971D2B-41DD-4BF5-AB6A-FE99D17E971E}"/>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6972118" y="4395083"/>
              <a:ext cx="1470830" cy="462168"/>
            </a:xfrm>
            <a:prstGeom prst="rect">
              <a:avLst/>
            </a:prstGeom>
          </p:spPr>
        </p:pic>
      </p:grpSp>
    </p:spTree>
    <p:custDataLst>
      <p:tags r:id="rId1"/>
    </p:custDataLst>
    <p:extLst>
      <p:ext uri="{BB962C8B-B14F-4D97-AF65-F5344CB8AC3E}">
        <p14:creationId xmlns:p14="http://schemas.microsoft.com/office/powerpoint/2010/main" val="127797474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168257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5374839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6375769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822803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2041384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6718189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rk Grey">
    <p:bg>
      <p:bgPr>
        <a:solidFill>
          <a:srgbClr val="808184"/>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1357196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8457606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6597053"/>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7566686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0364659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20543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68431929"/>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7996188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6087155"/>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54122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6544782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64109829"/>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808909682"/>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4196147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70090699"/>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955927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range Light">
    <p:bg>
      <p:bgPr>
        <a:solidFill>
          <a:srgbClr val="FF6D22"/>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656187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3326428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0606397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48237084"/>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90163995"/>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91041214"/>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37463294"/>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7891104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079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Changable Cover VES">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581430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841" r:id="rId2"/>
    <p:sldLayoutId id="2147483675" r:id="rId3"/>
    <p:sldLayoutId id="2147483709" r:id="rId4"/>
    <p:sldLayoutId id="2147483837" r:id="rId5"/>
    <p:sldLayoutId id="2147483700" r:id="rId6"/>
    <p:sldLayoutId id="2147483710" r:id="rId7"/>
    <p:sldLayoutId id="2147483838" r:id="rId8"/>
    <p:sldLayoutId id="2147483805" r:id="rId9"/>
    <p:sldLayoutId id="2147483806" r:id="rId10"/>
    <p:sldLayoutId id="2147483807" r:id="rId11"/>
    <p:sldLayoutId id="2147483808" r:id="rId12"/>
    <p:sldLayoutId id="2147483809" r:id="rId13"/>
    <p:sldLayoutId id="2147483831" r:id="rId14"/>
    <p:sldLayoutId id="2147483829" r:id="rId15"/>
    <p:sldLayoutId id="2147483830" r:id="rId16"/>
    <p:sldLayoutId id="2147483832" r:id="rId17"/>
    <p:sldLayoutId id="2147483834" r:id="rId18"/>
    <p:sldLayoutId id="2147483833" r:id="rId19"/>
    <p:sldLayoutId id="2147483703" r:id="rId20"/>
    <p:sldLayoutId id="2147483676" r:id="rId21"/>
    <p:sldLayoutId id="2147483701" r:id="rId22"/>
    <p:sldLayoutId id="2147483810" r:id="rId23"/>
    <p:sldLayoutId id="2147483811" r:id="rId24"/>
    <p:sldLayoutId id="2147483729" r:id="rId25"/>
    <p:sldLayoutId id="2147483812" r:id="rId26"/>
    <p:sldLayoutId id="2147483813" r:id="rId27"/>
    <p:sldLayoutId id="2147483814" r:id="rId28"/>
    <p:sldLayoutId id="2147483827" r:id="rId29"/>
    <p:sldLayoutId id="2147483704" r:id="rId30"/>
    <p:sldLayoutId id="2147483664" r:id="rId31"/>
    <p:sldLayoutId id="2147483702" r:id="rId32"/>
    <p:sldLayoutId id="2147483817" r:id="rId33"/>
    <p:sldLayoutId id="2147483818" r:id="rId34"/>
    <p:sldLayoutId id="2147483678" r:id="rId35"/>
    <p:sldLayoutId id="2147483819" r:id="rId36"/>
    <p:sldLayoutId id="2147483820" r:id="rId37"/>
    <p:sldLayoutId id="2147483828" r:id="rId38"/>
    <p:sldLayoutId id="2147483706" r:id="rId39"/>
    <p:sldLayoutId id="2147483695" r:id="rId40"/>
    <p:sldLayoutId id="2147483696" r:id="rId41"/>
    <p:sldLayoutId id="2147483694" r:id="rId42"/>
    <p:sldLayoutId id="2147483712" r:id="rId43"/>
    <p:sldLayoutId id="2147483674" r:id="rId44"/>
    <p:sldLayoutId id="2147483677" r:id="rId45"/>
    <p:sldLayoutId id="2147483680" r:id="rId46"/>
    <p:sldLayoutId id="2147483734" r:id="rId47"/>
    <p:sldLayoutId id="2147483735" r:id="rId48"/>
    <p:sldLayoutId id="2147483732" r:id="rId49"/>
    <p:sldLayoutId id="2147483733" r:id="rId50"/>
    <p:sldLayoutId id="2147483821" r:id="rId51"/>
    <p:sldLayoutId id="2147483822" r:id="rId52"/>
    <p:sldLayoutId id="2147483825" r:id="rId53"/>
    <p:sldLayoutId id="2147483826" r:id="rId54"/>
    <p:sldLayoutId id="2147483824" r:id="rId55"/>
    <p:sldLayoutId id="2147483823" r:id="rId56"/>
    <p:sldLayoutId id="2147483707" r:id="rId57"/>
    <p:sldLayoutId id="2147483708" r:id="rId58"/>
    <p:sldLayoutId id="2147483686" r:id="rId59"/>
    <p:sldLayoutId id="2147483685" r:id="rId60"/>
    <p:sldLayoutId id="2147483689" r:id="rId61"/>
    <p:sldLayoutId id="2147483690" r:id="rId62"/>
    <p:sldLayoutId id="2147483716" r:id="rId63"/>
    <p:sldLayoutId id="2147483717" r:id="rId64"/>
    <p:sldLayoutId id="2147483718" r:id="rId65"/>
    <p:sldLayoutId id="2147483719" r:id="rId66"/>
    <p:sldLayoutId id="2147483726" r:id="rId67"/>
    <p:sldLayoutId id="2147483691" r:id="rId68"/>
    <p:sldLayoutId id="2147483692" r:id="rId69"/>
    <p:sldLayoutId id="2147483681" r:id="rId70"/>
    <p:sldLayoutId id="2147483731" r:id="rId71"/>
    <p:sldLayoutId id="2147483736" r:id="rId72"/>
    <p:sldLayoutId id="2147483737" r:id="rId73"/>
    <p:sldLayoutId id="2147483722" r:id="rId74"/>
    <p:sldLayoutId id="2147483682" r:id="rId75"/>
    <p:sldLayoutId id="2147483720" r:id="rId76"/>
    <p:sldLayoutId id="2147483723" r:id="rId77"/>
    <p:sldLayoutId id="2147483721" r:id="rId78"/>
    <p:sldLayoutId id="2147483683" r:id="rId79"/>
    <p:sldLayoutId id="2147483693" r:id="rId80"/>
    <p:sldLayoutId id="2147483724" r:id="rId81"/>
    <p:sldLayoutId id="2147483725" r:id="rId82"/>
    <p:sldLayoutId id="2147483684" r:id="rId83"/>
    <p:sldLayoutId id="2147483687" r:id="rId84"/>
    <p:sldLayoutId id="2147483688" r:id="rId85"/>
    <p:sldLayoutId id="2147483697" r:id="rId86"/>
    <p:sldLayoutId id="2147483698" r:id="rId87"/>
    <p:sldLayoutId id="2147483699" r:id="rId88"/>
    <p:sldLayoutId id="2147483727" r:id="rId89"/>
    <p:sldLayoutId id="2147483728" r:id="rId90"/>
    <p:sldLayoutId id="2147483839" r:id="rId91"/>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1.xml"/><Relationship Id="rId1" Type="http://schemas.openxmlformats.org/officeDocument/2006/relationships/tags" Target="../tags/tag10.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5.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1.xml"/><Relationship Id="rId1" Type="http://schemas.openxmlformats.org/officeDocument/2006/relationships/tags" Target="../tags/tag21.xml"/><Relationship Id="rId6" Type="http://schemas.openxmlformats.org/officeDocument/2006/relationships/image" Target="../media/image19.pn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2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5.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1.xml"/><Relationship Id="rId1" Type="http://schemas.openxmlformats.org/officeDocument/2006/relationships/tags" Target="../tags/tag25.xml"/><Relationship Id="rId6" Type="http://schemas.openxmlformats.org/officeDocument/2006/relationships/image" Target="../media/image19.png"/><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5.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9.xml"/><Relationship Id="rId1" Type="http://schemas.openxmlformats.org/officeDocument/2006/relationships/tags" Target="../tags/tag11.xml"/><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5.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5.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5.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5.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1.xml"/><Relationship Id="rId1" Type="http://schemas.openxmlformats.org/officeDocument/2006/relationships/tags" Target="../tags/tag35.xml"/><Relationship Id="rId6" Type="http://schemas.openxmlformats.org/officeDocument/2006/relationships/image" Target="../media/image19.png"/><Relationship Id="rId5" Type="http://schemas.openxmlformats.org/officeDocument/2006/relationships/image" Target="../media/image35.jp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5.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5.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3.xml"/><Relationship Id="rId1" Type="http://schemas.openxmlformats.org/officeDocument/2006/relationships/tags" Target="../tags/tag39.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1.xml"/><Relationship Id="rId7" Type="http://schemas.openxmlformats.org/officeDocument/2006/relationships/image" Target="../media/image41.svg"/><Relationship Id="rId2" Type="http://schemas.openxmlformats.org/officeDocument/2006/relationships/slideLayout" Target="../slideLayouts/slideLayout24.xml"/><Relationship Id="rId1" Type="http://schemas.openxmlformats.org/officeDocument/2006/relationships/tags" Target="../tags/tag40.xml"/><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3.xml"/><Relationship Id="rId1" Type="http://schemas.openxmlformats.org/officeDocument/2006/relationships/tags" Target="../tags/tag4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ags" Target="../tags/tag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xml"/><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5.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1.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8D2270-80B0-4624-B5FF-A7ABD42FD008}"/>
              </a:ext>
            </a:extLst>
          </p:cNvPr>
          <p:cNvPicPr>
            <a:picLocks noChangeAspect="1"/>
          </p:cNvPicPr>
          <p:nvPr/>
        </p:nvPicPr>
        <p:blipFill rotWithShape="1">
          <a:blip r:embed="rId4"/>
          <a:srcRect l="45" t="5921" r="5964"/>
          <a:stretch/>
        </p:blipFill>
        <p:spPr>
          <a:xfrm>
            <a:off x="-1" y="-1"/>
            <a:ext cx="7699437" cy="5143501"/>
          </a:xfrm>
          <a:prstGeom prst="rect">
            <a:avLst/>
          </a:prstGeom>
        </p:spPr>
      </p:pic>
      <p:sp>
        <p:nvSpPr>
          <p:cNvPr id="6" name="Rectangle 5">
            <a:extLst>
              <a:ext uri="{FF2B5EF4-FFF2-40B4-BE49-F238E27FC236}">
                <a16:creationId xmlns:a16="http://schemas.microsoft.com/office/drawing/2014/main" id="{4A1F19B9-D442-4A71-9D8F-FC4098013E92}"/>
              </a:ext>
            </a:extLst>
          </p:cNvPr>
          <p:cNvSpPr/>
          <p:nvPr/>
        </p:nvSpPr>
        <p:spPr>
          <a:xfrm rot="16200000">
            <a:off x="2574784" y="-1425714"/>
            <a:ext cx="3994431" cy="9143998"/>
          </a:xfrm>
          <a:prstGeom prst="rect">
            <a:avLst/>
          </a:prstGeom>
          <a:gradFill flip="none" rotWithShape="1">
            <a:gsLst>
              <a:gs pos="0">
                <a:srgbClr val="000000"/>
              </a:gs>
              <a:gs pos="40000">
                <a:schemeClr val="tx1">
                  <a:alpha val="73289"/>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panose="020B0604020202020204"/>
            </a:endParaRPr>
          </a:p>
        </p:txBody>
      </p:sp>
      <p:pic>
        <p:nvPicPr>
          <p:cNvPr id="7" name="Picture 6">
            <a:extLst>
              <a:ext uri="{FF2B5EF4-FFF2-40B4-BE49-F238E27FC236}">
                <a16:creationId xmlns:a16="http://schemas.microsoft.com/office/drawing/2014/main" id="{8EDBF314-92F6-4043-9009-E163B5C98288}"/>
              </a:ext>
            </a:extLst>
          </p:cNvPr>
          <p:cNvPicPr>
            <a:picLocks noChangeAspect="1"/>
          </p:cNvPicPr>
          <p:nvPr/>
        </p:nvPicPr>
        <p:blipFill rotWithShape="1">
          <a:blip r:embed="rId5"/>
          <a:srcRect l="43378"/>
          <a:stretch/>
        </p:blipFill>
        <p:spPr>
          <a:xfrm>
            <a:off x="3971108" y="0"/>
            <a:ext cx="5172891" cy="5143500"/>
          </a:xfrm>
          <a:prstGeom prst="rect">
            <a:avLst/>
          </a:prstGeom>
        </p:spPr>
      </p:pic>
      <p:pic>
        <p:nvPicPr>
          <p:cNvPr id="8" name="Picture 7">
            <a:extLst>
              <a:ext uri="{FF2B5EF4-FFF2-40B4-BE49-F238E27FC236}">
                <a16:creationId xmlns:a16="http://schemas.microsoft.com/office/drawing/2014/main" id="{ED58C03B-39BC-4B89-9FCA-96E923BEF0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88256" y="4267200"/>
            <a:ext cx="1669723" cy="727570"/>
          </a:xfrm>
          <a:prstGeom prst="rect">
            <a:avLst/>
          </a:prstGeom>
        </p:spPr>
      </p:pic>
      <p:sp>
        <p:nvSpPr>
          <p:cNvPr id="5" name="Title 1">
            <a:extLst>
              <a:ext uri="{FF2B5EF4-FFF2-40B4-BE49-F238E27FC236}">
                <a16:creationId xmlns:a16="http://schemas.microsoft.com/office/drawing/2014/main" id="{525F3E6B-7584-4CCC-B945-D15425D674F2}"/>
              </a:ext>
            </a:extLst>
          </p:cNvPr>
          <p:cNvSpPr txBox="1">
            <a:spLocks/>
          </p:cNvSpPr>
          <p:nvPr/>
        </p:nvSpPr>
        <p:spPr>
          <a:xfrm>
            <a:off x="433169" y="3037398"/>
            <a:ext cx="7956852" cy="1727824"/>
          </a:xfrm>
          <a:prstGeom prst="rect">
            <a:avLst/>
          </a:prstGeom>
          <a:noFill/>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lnSpc>
                <a:spcPct val="100000"/>
              </a:lnSpc>
            </a:pPr>
            <a:r>
              <a:rPr lang="en-US" sz="2200" kern="0" spc="0" dirty="0">
                <a:solidFill>
                  <a:schemeClr val="accent2"/>
                </a:solidFill>
              </a:rPr>
              <a:t>The Goldilocks Approach to Leadership:</a:t>
            </a:r>
            <a:r>
              <a:rPr lang="en-US" sz="2000" kern="0" spc="0" dirty="0">
                <a:solidFill>
                  <a:schemeClr val="accent2"/>
                </a:solidFill>
              </a:rPr>
              <a:t/>
            </a:r>
            <a:br>
              <a:rPr lang="en-US" sz="2000" kern="0" spc="0" dirty="0">
                <a:solidFill>
                  <a:schemeClr val="accent2"/>
                </a:solidFill>
              </a:rPr>
            </a:br>
            <a:r>
              <a:rPr lang="en-US" sz="1800" b="0" kern="0" spc="0" dirty="0"/>
              <a:t>Why There is No One Size Fits All Solution </a:t>
            </a:r>
            <a:r>
              <a:rPr lang="en-US" sz="4800" kern="0" spc="0" dirty="0"/>
              <a:t/>
            </a:r>
            <a:br>
              <a:rPr lang="en-US" sz="4800" kern="0" spc="0" dirty="0"/>
            </a:br>
            <a:r>
              <a:rPr lang="en-US" sz="1200" kern="0" spc="0" dirty="0">
                <a:latin typeface="+mn-lt"/>
              </a:rPr>
              <a:t/>
            </a:r>
            <a:br>
              <a:rPr lang="en-US" sz="1200" kern="0" spc="0" dirty="0">
                <a:latin typeface="+mn-lt"/>
              </a:rPr>
            </a:br>
            <a:endParaRPr lang="en-US" sz="1200" kern="0" spc="0" dirty="0">
              <a:latin typeface="+mn-lt"/>
            </a:endParaRPr>
          </a:p>
          <a:p>
            <a:pPr>
              <a:lnSpc>
                <a:spcPct val="100000"/>
              </a:lnSpc>
            </a:pPr>
            <a:r>
              <a:rPr lang="en-US" sz="1400" b="0" kern="0" spc="0" dirty="0">
                <a:latin typeface="+mn-lt"/>
              </a:rPr>
              <a:t>Presented by: Drew Lewis (he/him/his)</a:t>
            </a:r>
          </a:p>
          <a:p>
            <a:pPr>
              <a:lnSpc>
                <a:spcPct val="100000"/>
              </a:lnSpc>
            </a:pPr>
            <a:r>
              <a:rPr lang="en-US" sz="1400" b="0" kern="0" spc="0" dirty="0">
                <a:latin typeface="+mn-lt"/>
              </a:rPr>
              <a:t>Client Development Specialist</a:t>
            </a:r>
          </a:p>
        </p:txBody>
      </p:sp>
    </p:spTree>
    <p:custDataLst>
      <p:tags r:id="rId1"/>
    </p:custDataLst>
    <p:extLst>
      <p:ext uri="{BB962C8B-B14F-4D97-AF65-F5344CB8AC3E}">
        <p14:creationId xmlns:p14="http://schemas.microsoft.com/office/powerpoint/2010/main" val="215531765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rotWithShape="1">
          <a:blip r:embed="rId4"/>
          <a:srcRect l="3294" t="14740" r="18935" b="33715"/>
          <a:stretch/>
        </p:blipFill>
        <p:spPr bwMode="auto">
          <a:xfrm flipH="1">
            <a:off x="3625232" y="1"/>
            <a:ext cx="5518768"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1" y="0"/>
            <a:ext cx="7541777"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2" name="Rectangle 11">
            <a:extLst>
              <a:ext uri="{FF2B5EF4-FFF2-40B4-BE49-F238E27FC236}">
                <a16:creationId xmlns:a16="http://schemas.microsoft.com/office/drawing/2014/main" id="{96D585AD-B18C-4273-ACE9-466454EAA502}"/>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152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The leader has clear goals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
            </a:r>
            <a:br>
              <a:rPr lang="en-US" sz="1400" dirty="0" smtClean="0">
                <a:solidFill>
                  <a:schemeClr val="tx1">
                    <a:lumMod val="50000"/>
                    <a:lumOff val="50000"/>
                  </a:schemeClr>
                </a:solidFill>
                <a:ea typeface="Open Sans Light" panose="020B0306030504020204" pitchFamily="34" charset="0"/>
                <a:cs typeface="Arial" panose="020B0604020202020204" pitchFamily="34" charset="0"/>
              </a:rPr>
            </a:b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and </a:t>
            </a:r>
            <a:r>
              <a:rPr lang="en-US" sz="1400" dirty="0">
                <a:solidFill>
                  <a:schemeClr val="tx1">
                    <a:lumMod val="50000"/>
                    <a:lumOff val="50000"/>
                  </a:schemeClr>
                </a:solidFill>
                <a:ea typeface="Open Sans Light" panose="020B0306030504020204" pitchFamily="34" charset="0"/>
                <a:cs typeface="Arial" panose="020B0604020202020204" pitchFamily="34" charset="0"/>
              </a:rPr>
              <a:t>objectives defined and expects others to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follow.</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BD0637D-F652-43EC-BD75-2C581BB761DC}"/>
              </a:ext>
            </a:extLst>
          </p:cNvPr>
          <p:cNvSpPr txBox="1"/>
          <p:nvPr/>
        </p:nvSpPr>
        <p:spPr>
          <a:xfrm>
            <a:off x="6248402" y="3779414"/>
            <a:ext cx="2743200" cy="896399"/>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This leader excels in time sensitive situations where there is no time to discuss things before making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decisions.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02AE9D6-6614-4812-A501-C1156B1A5E85}"/>
              </a:ext>
            </a:extLst>
          </p:cNvPr>
          <p:cNvSpPr txBox="1"/>
          <p:nvPr/>
        </p:nvSpPr>
        <p:spPr>
          <a:xfrm>
            <a:off x="3200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Typically used when other team members do not have the skill or expertise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needed.</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144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20" name="Rectangle 8">
            <a:extLst>
              <a:ext uri="{FF2B5EF4-FFF2-40B4-BE49-F238E27FC236}">
                <a16:creationId xmlns:a16="http://schemas.microsoft.com/office/drawing/2014/main" id="{F41C45AC-08C3-48D0-9C4A-FCCBDF282E54}"/>
              </a:ext>
            </a:extLst>
          </p:cNvPr>
          <p:cNvSpPr>
            <a:spLocks noChangeArrowheads="1"/>
          </p:cNvSpPr>
          <p:nvPr/>
        </p:nvSpPr>
        <p:spPr bwMode="auto">
          <a:xfrm>
            <a:off x="4192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02.</a:t>
            </a:r>
          </a:p>
        </p:txBody>
      </p:sp>
      <p:sp>
        <p:nvSpPr>
          <p:cNvPr id="21" name="Rectangle 8">
            <a:extLst>
              <a:ext uri="{FF2B5EF4-FFF2-40B4-BE49-F238E27FC236}">
                <a16:creationId xmlns:a16="http://schemas.microsoft.com/office/drawing/2014/main" id="{254A143F-036B-49A7-B524-0D240B0EA1A6}"/>
              </a:ext>
            </a:extLst>
          </p:cNvPr>
          <p:cNvSpPr>
            <a:spLocks noChangeArrowheads="1"/>
          </p:cNvSpPr>
          <p:nvPr/>
        </p:nvSpPr>
        <p:spPr bwMode="auto">
          <a:xfrm>
            <a:off x="7240798"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03.</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1298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F0545B-D992-41E4-815D-C9089F369515}"/>
              </a:ext>
            </a:extLst>
          </p:cNvPr>
          <p:cNvCxnSpPr>
            <a:cxnSpLocks/>
          </p:cNvCxnSpPr>
          <p:nvPr/>
        </p:nvCxnSpPr>
        <p:spPr>
          <a:xfrm>
            <a:off x="4346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EA0B1C-1537-46D9-8AEE-66D70FB8419A}"/>
              </a:ext>
            </a:extLst>
          </p:cNvPr>
          <p:cNvCxnSpPr>
            <a:cxnSpLocks/>
          </p:cNvCxnSpPr>
          <p:nvPr/>
        </p:nvCxnSpPr>
        <p:spPr>
          <a:xfrm>
            <a:off x="7394203"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Authoritarian </a:t>
            </a:r>
          </a:p>
          <a:p>
            <a:r>
              <a:rPr lang="en-US" sz="2800" dirty="0"/>
              <a:t>Leadership Overview </a:t>
            </a:r>
          </a:p>
        </p:txBody>
      </p:sp>
    </p:spTree>
    <p:custDataLst>
      <p:tags r:id="rId1"/>
    </p:custDataLst>
    <p:extLst>
      <p:ext uri="{BB962C8B-B14F-4D97-AF65-F5344CB8AC3E}">
        <p14:creationId xmlns:p14="http://schemas.microsoft.com/office/powerpoint/2010/main" val="10466767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rotWithShape="1">
          <a:blip r:embed="rId4"/>
          <a:srcRect t="25356" r="4865" b="17629"/>
          <a:stretch/>
        </p:blipFill>
        <p:spPr bwMode="auto">
          <a:xfrm flipH="1">
            <a:off x="3048001" y="1"/>
            <a:ext cx="6096000"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284747" y="3462714"/>
            <a:ext cx="4002505" cy="1050288"/>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Time spent making large decisions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is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streamlined.</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Chain of command is clearly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emphasized.</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Consistent results.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835714" y="2636896"/>
            <a:ext cx="90057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Pros</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2060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175362" y="859114"/>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Authoritarian </a:t>
            </a:r>
            <a:r>
              <a:rPr lang="en-US" sz="2800" dirty="0" smtClean="0"/>
              <a:t>Leadership </a:t>
            </a:r>
          </a:p>
          <a:p>
            <a:r>
              <a:rPr lang="en-US" sz="2800" dirty="0" smtClean="0"/>
              <a:t>Pros </a:t>
            </a:r>
            <a:r>
              <a:rPr lang="en-US" sz="2800" dirty="0" smtClean="0"/>
              <a:t>and </a:t>
            </a:r>
            <a:r>
              <a:rPr lang="en-US" sz="2800" dirty="0" smtClean="0"/>
              <a:t>Cons </a:t>
            </a:r>
            <a:endParaRPr lang="en-US" sz="2800" dirty="0"/>
          </a:p>
        </p:txBody>
      </p:sp>
      <p:sp>
        <p:nvSpPr>
          <p:cNvPr id="18" name="TextBox 17">
            <a:extLst>
              <a:ext uri="{FF2B5EF4-FFF2-40B4-BE49-F238E27FC236}">
                <a16:creationId xmlns:a16="http://schemas.microsoft.com/office/drawing/2014/main" id="{0B3DC06C-C55A-4A98-B101-943EE9AA2752}"/>
              </a:ext>
            </a:extLst>
          </p:cNvPr>
          <p:cNvSpPr txBox="1"/>
          <p:nvPr/>
        </p:nvSpPr>
        <p:spPr>
          <a:xfrm>
            <a:off x="4856748" y="3462714"/>
            <a:ext cx="4002505" cy="1265731"/>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A very strict leadership style can lead to high 	employee attrition or even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rebellion.</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Does not allow for a lot of innovation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or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creativity.</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Reduces collaboration and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morale.</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24" name="Rectangle 8">
            <a:extLst>
              <a:ext uri="{FF2B5EF4-FFF2-40B4-BE49-F238E27FC236}">
                <a16:creationId xmlns:a16="http://schemas.microsoft.com/office/drawing/2014/main" id="{09836E24-5816-4B45-B4D7-519BC828D8E6}"/>
              </a:ext>
            </a:extLst>
          </p:cNvPr>
          <p:cNvSpPr>
            <a:spLocks noChangeArrowheads="1"/>
          </p:cNvSpPr>
          <p:nvPr/>
        </p:nvSpPr>
        <p:spPr bwMode="auto">
          <a:xfrm>
            <a:off x="6115499" y="2636896"/>
            <a:ext cx="148500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Cons</a:t>
            </a:r>
          </a:p>
        </p:txBody>
      </p:sp>
      <p:cxnSp>
        <p:nvCxnSpPr>
          <p:cNvPr id="27" name="Straight Connector 26">
            <a:extLst>
              <a:ext uri="{FF2B5EF4-FFF2-40B4-BE49-F238E27FC236}">
                <a16:creationId xmlns:a16="http://schemas.microsoft.com/office/drawing/2014/main" id="{CD400E06-CC3F-4F94-8916-2533D7ADE16D}"/>
              </a:ext>
            </a:extLst>
          </p:cNvPr>
          <p:cNvCxnSpPr>
            <a:cxnSpLocks/>
          </p:cNvCxnSpPr>
          <p:nvPr/>
        </p:nvCxnSpPr>
        <p:spPr>
          <a:xfrm>
            <a:off x="6632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771357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C41D7-87F1-A44A-8859-0F13862AB7F6}"/>
              </a:ext>
            </a:extLst>
          </p:cNvPr>
          <p:cNvSpPr txBox="1"/>
          <p:nvPr/>
        </p:nvSpPr>
        <p:spPr>
          <a:xfrm>
            <a:off x="3375097" y="3935084"/>
            <a:ext cx="2601280" cy="341632"/>
          </a:xfrm>
          <a:prstGeom prst="rect">
            <a:avLst/>
          </a:prstGeom>
          <a:noFill/>
        </p:spPr>
        <p:txBody>
          <a:bodyPr wrap="square" rtlCol="0">
            <a:spAutoFit/>
          </a:bodyPr>
          <a:lstStyle/>
          <a:p>
            <a:pPr algn="ctr">
              <a:lnSpc>
                <a:spcPct val="90000"/>
              </a:lnSpc>
            </a:pPr>
            <a:r>
              <a:rPr lang="en-US" b="1" dirty="0">
                <a:solidFill>
                  <a:schemeClr val="accent3"/>
                </a:solidFill>
                <a:ea typeface="Open Sans" panose="020B0606030504020204" pitchFamily="34" charset="0"/>
                <a:cs typeface="Arial" panose="020B0604020202020204" pitchFamily="34" charset="0"/>
              </a:rPr>
              <a:t>Bill Gates</a:t>
            </a:r>
            <a:endParaRPr lang="en-US" b="1" dirty="0">
              <a:solidFill>
                <a:schemeClr val="accent3"/>
              </a:solidFill>
              <a:latin typeface="+mj-lt"/>
              <a:ea typeface="Open Sans" panose="020B0606030504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9E311A-5C6A-ED4D-86ED-EF8DAF588C9B}"/>
              </a:ext>
            </a:extLst>
          </p:cNvPr>
          <p:cNvSpPr/>
          <p:nvPr/>
        </p:nvSpPr>
        <p:spPr>
          <a:xfrm>
            <a:off x="3375097" y="4259533"/>
            <a:ext cx="2601280" cy="523220"/>
          </a:xfrm>
          <a:prstGeom prst="rect">
            <a:avLst/>
          </a:prstGeom>
        </p:spPr>
        <p:txBody>
          <a:bodyPr wrap="square">
            <a:spAutoFit/>
          </a:bodyPr>
          <a:lstStyle/>
          <a:p>
            <a:pPr algn="ctr"/>
            <a:r>
              <a:rPr lang="en-US" sz="1000" dirty="0">
                <a:solidFill>
                  <a:schemeClr val="tx2"/>
                </a:solidFill>
                <a:ea typeface="Open Sans" panose="020B0606030504020204" pitchFamily="34" charset="0"/>
                <a:cs typeface="Arial" panose="020B0604020202020204" pitchFamily="34" charset="0"/>
              </a:rPr>
              <a:t>Co-founder of Microsoft</a:t>
            </a:r>
          </a:p>
          <a:p>
            <a:pPr algn="ctr"/>
            <a:r>
              <a:rPr lang="en-US" sz="1000" dirty="0">
                <a:solidFill>
                  <a:schemeClr val="tx2"/>
                </a:solidFill>
                <a:ea typeface="Open Sans" panose="020B0606030504020204" pitchFamily="34" charset="0"/>
                <a:cs typeface="Arial" panose="020B0604020202020204" pitchFamily="34" charset="0"/>
              </a:rPr>
              <a:t/>
            </a:r>
            <a:br>
              <a:rPr lang="en-US" sz="1000" dirty="0">
                <a:solidFill>
                  <a:schemeClr val="tx2"/>
                </a:solidFill>
                <a:ea typeface="Open Sans" panose="020B0606030504020204" pitchFamily="34" charset="0"/>
                <a:cs typeface="Arial" panose="020B0604020202020204" pitchFamily="34" charset="0"/>
              </a:rPr>
            </a:br>
            <a:r>
              <a:rPr lang="en-US" sz="800" dirty="0">
                <a:solidFill>
                  <a:schemeClr val="tx2">
                    <a:lumMod val="20000"/>
                    <a:lumOff val="80000"/>
                  </a:schemeClr>
                </a:solidFill>
                <a:ea typeface="Open Sans" panose="020B0606030504020204" pitchFamily="34" charset="0"/>
                <a:cs typeface="Arial" panose="020B0604020202020204" pitchFamily="34" charset="0"/>
              </a:rPr>
              <a:t>Photo Credit: melhorbroker.com</a:t>
            </a:r>
          </a:p>
        </p:txBody>
      </p:sp>
      <p:sp>
        <p:nvSpPr>
          <p:cNvPr id="33" name="TextBox 32">
            <a:extLst>
              <a:ext uri="{FF2B5EF4-FFF2-40B4-BE49-F238E27FC236}">
                <a16:creationId xmlns:a16="http://schemas.microsoft.com/office/drawing/2014/main" id="{30A57EFD-91C0-CB4F-8980-65927EBE0CE8}"/>
              </a:ext>
            </a:extLst>
          </p:cNvPr>
          <p:cNvSpPr txBox="1"/>
          <p:nvPr/>
        </p:nvSpPr>
        <p:spPr>
          <a:xfrm>
            <a:off x="6285635" y="3935084"/>
            <a:ext cx="2602871" cy="341632"/>
          </a:xfrm>
          <a:prstGeom prst="rect">
            <a:avLst/>
          </a:prstGeom>
          <a:noFill/>
        </p:spPr>
        <p:txBody>
          <a:bodyPr wrap="square" rtlCol="0">
            <a:spAutoFit/>
          </a:bodyPr>
          <a:lstStyle/>
          <a:p>
            <a:pPr algn="ctr">
              <a:lnSpc>
                <a:spcPct val="90000"/>
              </a:lnSpc>
            </a:pPr>
            <a:r>
              <a:rPr lang="en-US" b="1" dirty="0">
                <a:solidFill>
                  <a:schemeClr val="accent3"/>
                </a:solidFill>
                <a:ea typeface="Open Sans" panose="020B0606030504020204" pitchFamily="34" charset="0"/>
                <a:cs typeface="Arial" panose="020B0604020202020204" pitchFamily="34" charset="0"/>
              </a:rPr>
              <a:t>Martha Stewart</a:t>
            </a:r>
          </a:p>
        </p:txBody>
      </p:sp>
      <p:sp>
        <p:nvSpPr>
          <p:cNvPr id="34" name="Rectangle 33">
            <a:extLst>
              <a:ext uri="{FF2B5EF4-FFF2-40B4-BE49-F238E27FC236}">
                <a16:creationId xmlns:a16="http://schemas.microsoft.com/office/drawing/2014/main" id="{D1830CCB-848A-0943-9E6D-01726A12052D}"/>
              </a:ext>
            </a:extLst>
          </p:cNvPr>
          <p:cNvSpPr/>
          <p:nvPr/>
        </p:nvSpPr>
        <p:spPr>
          <a:xfrm>
            <a:off x="6285635" y="4259533"/>
            <a:ext cx="2602871" cy="707886"/>
          </a:xfrm>
          <a:prstGeom prst="rect">
            <a:avLst/>
          </a:prstGeom>
        </p:spPr>
        <p:txBody>
          <a:bodyPr wrap="square">
            <a:spAutoFit/>
          </a:bodyPr>
          <a:lstStyle/>
          <a:p>
            <a:pPr algn="ctr"/>
            <a:r>
              <a:rPr lang="en-US" sz="1100" dirty="0">
                <a:solidFill>
                  <a:schemeClr val="tx2"/>
                </a:solidFill>
                <a:ea typeface="Open Sans" panose="020B0606030504020204" pitchFamily="34" charset="0"/>
                <a:cs typeface="Arial" panose="020B0604020202020204" pitchFamily="34" charset="0"/>
              </a:rPr>
              <a:t>Businesswoman, writer, </a:t>
            </a:r>
            <a:br>
              <a:rPr lang="en-US" sz="1100" dirty="0">
                <a:solidFill>
                  <a:schemeClr val="tx2"/>
                </a:solidFill>
                <a:ea typeface="Open Sans" panose="020B0606030504020204" pitchFamily="34" charset="0"/>
                <a:cs typeface="Arial" panose="020B0604020202020204" pitchFamily="34" charset="0"/>
              </a:rPr>
            </a:br>
            <a:r>
              <a:rPr lang="en-US" sz="1100" dirty="0">
                <a:solidFill>
                  <a:schemeClr val="tx2"/>
                </a:solidFill>
                <a:ea typeface="Open Sans" panose="020B0606030504020204" pitchFamily="34" charset="0"/>
                <a:cs typeface="Arial" panose="020B0604020202020204" pitchFamily="34" charset="0"/>
              </a:rPr>
              <a:t>television personality</a:t>
            </a:r>
          </a:p>
          <a:p>
            <a:pPr algn="ctr"/>
            <a:r>
              <a:rPr lang="en-US" sz="1000" dirty="0">
                <a:solidFill>
                  <a:schemeClr val="tx2"/>
                </a:solidFill>
                <a:ea typeface="Open Sans" panose="020B0606030504020204" pitchFamily="34" charset="0"/>
                <a:cs typeface="Arial" panose="020B0604020202020204" pitchFamily="34" charset="0"/>
              </a:rPr>
              <a:t/>
            </a:r>
            <a:br>
              <a:rPr lang="en-US" sz="1000" dirty="0">
                <a:solidFill>
                  <a:schemeClr val="tx2"/>
                </a:solidFill>
                <a:ea typeface="Open Sans" panose="020B0606030504020204" pitchFamily="34" charset="0"/>
                <a:cs typeface="Arial" panose="020B0604020202020204" pitchFamily="34" charset="0"/>
              </a:rPr>
            </a:br>
            <a:r>
              <a:rPr lang="en-US" sz="800" dirty="0">
                <a:solidFill>
                  <a:schemeClr val="tx2">
                    <a:lumMod val="20000"/>
                    <a:lumOff val="80000"/>
                  </a:schemeClr>
                </a:solidFill>
                <a:ea typeface="Open Sans" panose="020B0606030504020204" pitchFamily="34" charset="0"/>
                <a:cs typeface="Arial" panose="020B0604020202020204" pitchFamily="34" charset="0"/>
              </a:rPr>
              <a:t>Photo Credit: imagesvc.meredithcorp.io</a:t>
            </a:r>
          </a:p>
        </p:txBody>
      </p:sp>
      <p:pic>
        <p:nvPicPr>
          <p:cNvPr id="5" name="Picture Placeholder 4">
            <a:extLst>
              <a:ext uri="{FF2B5EF4-FFF2-40B4-BE49-F238E27FC236}">
                <a16:creationId xmlns:a16="http://schemas.microsoft.com/office/drawing/2014/main" id="{872C36B2-9B1D-4454-BAE0-EC94B399405D}"/>
              </a:ext>
            </a:extLst>
          </p:cNvPr>
          <p:cNvPicPr>
            <a:picLocks noGrp="1" noChangeAspect="1"/>
          </p:cNvPicPr>
          <p:nvPr>
            <p:ph type="pic" sz="quarter" idx="12"/>
          </p:nvPr>
        </p:nvPicPr>
        <p:blipFill rotWithShape="1">
          <a:blip r:embed="rId4"/>
          <a:srcRect l="27513" r="17685"/>
          <a:stretch/>
        </p:blipFill>
        <p:spPr>
          <a:xfrm>
            <a:off x="3375097" y="699716"/>
            <a:ext cx="2601280" cy="3136822"/>
          </a:xfrm>
        </p:spPr>
      </p:pic>
      <p:pic>
        <p:nvPicPr>
          <p:cNvPr id="7" name="Picture Placeholder 6">
            <a:extLst>
              <a:ext uri="{FF2B5EF4-FFF2-40B4-BE49-F238E27FC236}">
                <a16:creationId xmlns:a16="http://schemas.microsoft.com/office/drawing/2014/main" id="{E5442034-E62F-4B6A-B6B8-295425A14FE3}"/>
              </a:ext>
            </a:extLst>
          </p:cNvPr>
          <p:cNvPicPr>
            <a:picLocks noGrp="1" noChangeAspect="1"/>
          </p:cNvPicPr>
          <p:nvPr>
            <p:ph type="pic" sz="quarter" idx="14"/>
          </p:nvPr>
        </p:nvPicPr>
        <p:blipFill>
          <a:blip r:embed="rId5"/>
          <a:srcRect l="254" r="254"/>
          <a:stretch/>
        </p:blipFill>
        <p:spPr>
          <a:xfrm>
            <a:off x="6287227" y="699716"/>
            <a:ext cx="2601280" cy="3136822"/>
          </a:xfrm>
        </p:spPr>
      </p:pic>
      <p:grpSp>
        <p:nvGrpSpPr>
          <p:cNvPr id="15" name="Group 14">
            <a:extLst>
              <a:ext uri="{FF2B5EF4-FFF2-40B4-BE49-F238E27FC236}">
                <a16:creationId xmlns:a16="http://schemas.microsoft.com/office/drawing/2014/main" id="{092CB294-E44B-4B20-A659-78DEEE8BD7A4}"/>
              </a:ext>
            </a:extLst>
          </p:cNvPr>
          <p:cNvGrpSpPr/>
          <p:nvPr/>
        </p:nvGrpSpPr>
        <p:grpSpPr>
          <a:xfrm>
            <a:off x="-1" y="0"/>
            <a:ext cx="3523847" cy="5143500"/>
            <a:chOff x="0" y="0"/>
            <a:chExt cx="4039812" cy="5143500"/>
          </a:xfrm>
        </p:grpSpPr>
        <p:sp>
          <p:nvSpPr>
            <p:cNvPr id="16" name="Freeform 59">
              <a:extLst>
                <a:ext uri="{FF2B5EF4-FFF2-40B4-BE49-F238E27FC236}">
                  <a16:creationId xmlns:a16="http://schemas.microsoft.com/office/drawing/2014/main" id="{FC63D9C9-AF57-4997-8ED7-6AF808447800}"/>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60">
              <a:extLst>
                <a:ext uri="{FF2B5EF4-FFF2-40B4-BE49-F238E27FC236}">
                  <a16:creationId xmlns:a16="http://schemas.microsoft.com/office/drawing/2014/main" id="{E5E2519F-EB57-4DA2-844D-CB9CDB7CBB65}"/>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2">
            <a:extLst>
              <a:ext uri="{FF2B5EF4-FFF2-40B4-BE49-F238E27FC236}">
                <a16:creationId xmlns:a16="http://schemas.microsoft.com/office/drawing/2014/main" id="{C53F3653-68FC-451A-A19B-6F44B062A4D1}"/>
              </a:ext>
            </a:extLst>
          </p:cNvPr>
          <p:cNvPicPr>
            <a:picLocks noChangeAspect="1"/>
          </p:cNvPicPr>
          <p:nvPr/>
        </p:nvPicPr>
        <p:blipFill rotWithShape="1">
          <a:blip r:embed="rId6"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p:spPr>
      </p:pic>
      <p:sp>
        <p:nvSpPr>
          <p:cNvPr id="24" name="Title 4">
            <a:extLst>
              <a:ext uri="{FF2B5EF4-FFF2-40B4-BE49-F238E27FC236}">
                <a16:creationId xmlns:a16="http://schemas.microsoft.com/office/drawing/2014/main" id="{EE261C97-0DFF-4CE1-BAF6-A3292FBF0B81}"/>
              </a:ext>
            </a:extLst>
          </p:cNvPr>
          <p:cNvSpPr txBox="1">
            <a:spLocks/>
          </p:cNvSpPr>
          <p:nvPr/>
        </p:nvSpPr>
        <p:spPr>
          <a:xfrm>
            <a:off x="96047" y="1969831"/>
            <a:ext cx="3395207" cy="1203839"/>
          </a:xfrm>
          <a:prstGeom prst="rect">
            <a:avLst/>
          </a:prstGeom>
        </p:spPr>
        <p:txBody>
          <a:bodyPr spcFirstLastPara="1" vert="horz" wrap="square" lIns="91425" tIns="91425" rIns="91425" bIns="91425" rtlCol="0" anchor="ctr"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2200" dirty="0" smtClean="0"/>
              <a:t>Authoritarian </a:t>
            </a:r>
            <a:br>
              <a:rPr lang="en-US" sz="2200" dirty="0" smtClean="0"/>
            </a:br>
            <a:r>
              <a:rPr lang="en-US" sz="2200" dirty="0" smtClean="0"/>
              <a:t>Leadership </a:t>
            </a:r>
            <a:r>
              <a:rPr lang="en-US" sz="2200" dirty="0"/>
              <a:t>Examples</a:t>
            </a:r>
          </a:p>
        </p:txBody>
      </p:sp>
    </p:spTree>
    <p:custDataLst>
      <p:tags r:id="rId1"/>
    </p:custDataLst>
    <p:extLst>
      <p:ext uri="{BB962C8B-B14F-4D97-AF65-F5344CB8AC3E}">
        <p14:creationId xmlns:p14="http://schemas.microsoft.com/office/powerpoint/2010/main" val="166163840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546495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Servant </a:t>
            </a:r>
          </a:p>
          <a:p>
            <a:pPr algn="l">
              <a:lnSpc>
                <a:spcPct val="90000"/>
              </a:lnSpc>
            </a:pPr>
            <a:r>
              <a:rPr lang="en-US" sz="4500" dirty="0">
                <a:solidFill>
                  <a:schemeClr val="bg1"/>
                </a:solidFill>
                <a:latin typeface="+mj-lt"/>
                <a:cs typeface="Arial" panose="020B0604020202020204" pitchFamily="34" charset="0"/>
              </a:rPr>
              <a:t>Leadership</a:t>
            </a:r>
          </a:p>
        </p:txBody>
      </p:sp>
    </p:spTree>
    <p:custDataLst>
      <p:tags r:id="rId1"/>
    </p:custDataLst>
    <p:extLst>
      <p:ext uri="{BB962C8B-B14F-4D97-AF65-F5344CB8AC3E}">
        <p14:creationId xmlns:p14="http://schemas.microsoft.com/office/powerpoint/2010/main" val="243803563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0A806-E1B5-7F4E-BFC5-413A5AFA8012}"/>
              </a:ext>
            </a:extLst>
          </p:cNvPr>
          <p:cNvSpPr>
            <a:spLocks noGrp="1"/>
          </p:cNvSpPr>
          <p:nvPr>
            <p:ph type="title"/>
          </p:nvPr>
        </p:nvSpPr>
        <p:spPr/>
        <p:txBody>
          <a:bodyPr/>
          <a:lstStyle/>
          <a:p>
            <a:r>
              <a:rPr lang="en-US" dirty="0"/>
              <a:t>Servant Leadership Overview</a:t>
            </a:r>
          </a:p>
        </p:txBody>
      </p:sp>
      <p:sp>
        <p:nvSpPr>
          <p:cNvPr id="10" name="Text Placeholder 9">
            <a:extLst>
              <a:ext uri="{FF2B5EF4-FFF2-40B4-BE49-F238E27FC236}">
                <a16:creationId xmlns:a16="http://schemas.microsoft.com/office/drawing/2014/main" id="{A1A123B4-E24C-4F4D-985A-EBF25254E738}"/>
              </a:ext>
            </a:extLst>
          </p:cNvPr>
          <p:cNvSpPr>
            <a:spLocks noGrp="1"/>
          </p:cNvSpPr>
          <p:nvPr>
            <p:ph type="body" sz="quarter" idx="13"/>
          </p:nvPr>
        </p:nvSpPr>
        <p:spPr>
          <a:xfrm>
            <a:off x="376814" y="930042"/>
            <a:ext cx="3280786" cy="3942774"/>
          </a:xfrm>
          <a:prstGeom prst="rect">
            <a:avLst/>
          </a:prstGeom>
        </p:spPr>
        <p:txBody>
          <a:bodyPr anchor="ctr"/>
          <a:lstStyle/>
          <a:p>
            <a:pPr marL="285750" lvl="1" indent="-285750"/>
            <a:r>
              <a:rPr lang="en-US" sz="1300" dirty="0"/>
              <a:t>Servant leaders are those who invert the traditional leadership model. </a:t>
            </a:r>
          </a:p>
          <a:p>
            <a:pPr marL="285750" lvl="1" indent="-285750"/>
            <a:r>
              <a:rPr lang="en-US" sz="1300" dirty="0"/>
              <a:t>Rather than the primary focus being on the company, its on your team. </a:t>
            </a:r>
          </a:p>
          <a:p>
            <a:pPr marL="285750" lvl="1" indent="-285750"/>
            <a:r>
              <a:rPr lang="en-US" sz="1300" dirty="0"/>
              <a:t>The team is the servant leader’s first priority in best serving the company. </a:t>
            </a:r>
          </a:p>
          <a:p>
            <a:pPr marL="285750" lvl="1" indent="-285750"/>
            <a:r>
              <a:rPr lang="en-US" sz="1300" dirty="0"/>
              <a:t>The idea is that by elevating the team, they will return that effort and elevate your organization. </a:t>
            </a:r>
          </a:p>
        </p:txBody>
      </p:sp>
      <p:pic>
        <p:nvPicPr>
          <p:cNvPr id="11" name="Picture 10" descr="A picture containing text&#10;&#10;Description automatically generated">
            <a:extLst>
              <a:ext uri="{FF2B5EF4-FFF2-40B4-BE49-F238E27FC236}">
                <a16:creationId xmlns:a16="http://schemas.microsoft.com/office/drawing/2014/main" id="{DB8F889D-D060-46A4-BBD7-1ED90CDAF4CD}"/>
              </a:ext>
            </a:extLst>
          </p:cNvPr>
          <p:cNvPicPr>
            <a:picLocks noChangeAspect="1"/>
          </p:cNvPicPr>
          <p:nvPr/>
        </p:nvPicPr>
        <p:blipFill rotWithShape="1">
          <a:blip r:embed="rId4"/>
          <a:srcRect l="18135" r="20376"/>
          <a:stretch/>
        </p:blipFill>
        <p:spPr>
          <a:xfrm>
            <a:off x="3884103" y="586860"/>
            <a:ext cx="4883083" cy="4468051"/>
          </a:xfrm>
          <a:prstGeom prst="rect">
            <a:avLst/>
          </a:prstGeom>
        </p:spPr>
      </p:pic>
    </p:spTree>
    <p:custDataLst>
      <p:tags r:id="rId1"/>
    </p:custDataLst>
    <p:extLst>
      <p:ext uri="{BB962C8B-B14F-4D97-AF65-F5344CB8AC3E}">
        <p14:creationId xmlns:p14="http://schemas.microsoft.com/office/powerpoint/2010/main" val="41347755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rotWithShape="1">
          <a:blip r:embed="rId4"/>
          <a:srcRect l="12897" t="913" b="35351"/>
          <a:stretch/>
        </p:blipFill>
        <p:spPr bwMode="auto">
          <a:xfrm flipH="1">
            <a:off x="3048001" y="1"/>
            <a:ext cx="6096000"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284748" y="3462714"/>
            <a:ext cx="4002505" cy="1004121"/>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Increase employee loyalty and performance.</a:t>
            </a: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Add future leaders to the talent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pipeline.</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Improve employee decision making and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development.</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Employees are given autonomy and feel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empowered.</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835714" y="2636896"/>
            <a:ext cx="90057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Pros</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2060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175362"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Servant Leadership </a:t>
            </a:r>
            <a:br>
              <a:rPr lang="en-US" sz="2800" dirty="0"/>
            </a:br>
            <a:r>
              <a:rPr lang="en-US" sz="2800" dirty="0"/>
              <a:t>Pros </a:t>
            </a:r>
            <a:r>
              <a:rPr lang="en-US" sz="2800" dirty="0" smtClean="0"/>
              <a:t>and </a:t>
            </a:r>
            <a:r>
              <a:rPr lang="en-US" sz="2800" dirty="0"/>
              <a:t>Cons</a:t>
            </a:r>
          </a:p>
        </p:txBody>
      </p:sp>
      <p:sp>
        <p:nvSpPr>
          <p:cNvPr id="18" name="TextBox 17">
            <a:extLst>
              <a:ext uri="{FF2B5EF4-FFF2-40B4-BE49-F238E27FC236}">
                <a16:creationId xmlns:a16="http://schemas.microsoft.com/office/drawing/2014/main" id="{0B3DC06C-C55A-4A98-B101-943EE9AA2752}"/>
              </a:ext>
            </a:extLst>
          </p:cNvPr>
          <p:cNvSpPr txBox="1"/>
          <p:nvPr/>
        </p:nvSpPr>
        <p:spPr>
          <a:xfrm>
            <a:off x="4856748" y="3462714"/>
            <a:ext cx="4002505" cy="1296509"/>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The leaders can suffer burnout from regularly putting 	the needs of their team above their own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needs.</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Can be difficult to be more authoritative when the </a:t>
            </a:r>
            <a:br>
              <a:rPr lang="en-US" sz="1200" dirty="0">
                <a:solidFill>
                  <a:schemeClr val="tx1">
                    <a:lumMod val="50000"/>
                    <a:lumOff val="50000"/>
                  </a:schemeClr>
                </a:solidFill>
                <a:ea typeface="Open Sans Light" panose="020B0306030504020204" pitchFamily="34" charset="0"/>
                <a:cs typeface="Arial" panose="020B0604020202020204" pitchFamily="34" charset="0"/>
              </a:rPr>
            </a:br>
            <a:r>
              <a:rPr lang="en-US" sz="1200" dirty="0">
                <a:solidFill>
                  <a:schemeClr val="tx1">
                    <a:lumMod val="50000"/>
                    <a:lumOff val="50000"/>
                  </a:schemeClr>
                </a:solidFill>
                <a:ea typeface="Open Sans Light" panose="020B0306030504020204" pitchFamily="34" charset="0"/>
                <a:cs typeface="Arial" panose="020B0604020202020204" pitchFamily="34" charset="0"/>
              </a:rPr>
              <a:t>	need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arises.</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Success depends on employees who do well with 	autonomy and rise to the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challenge.</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24" name="Rectangle 8">
            <a:extLst>
              <a:ext uri="{FF2B5EF4-FFF2-40B4-BE49-F238E27FC236}">
                <a16:creationId xmlns:a16="http://schemas.microsoft.com/office/drawing/2014/main" id="{09836E24-5816-4B45-B4D7-519BC828D8E6}"/>
              </a:ext>
            </a:extLst>
          </p:cNvPr>
          <p:cNvSpPr>
            <a:spLocks noChangeArrowheads="1"/>
          </p:cNvSpPr>
          <p:nvPr/>
        </p:nvSpPr>
        <p:spPr bwMode="auto">
          <a:xfrm>
            <a:off x="6115499" y="2636896"/>
            <a:ext cx="148500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Cons</a:t>
            </a:r>
          </a:p>
        </p:txBody>
      </p:sp>
      <p:cxnSp>
        <p:nvCxnSpPr>
          <p:cNvPr id="27" name="Straight Connector 26">
            <a:extLst>
              <a:ext uri="{FF2B5EF4-FFF2-40B4-BE49-F238E27FC236}">
                <a16:creationId xmlns:a16="http://schemas.microsoft.com/office/drawing/2014/main" id="{CD400E06-CC3F-4F94-8916-2533D7ADE16D}"/>
              </a:ext>
            </a:extLst>
          </p:cNvPr>
          <p:cNvCxnSpPr>
            <a:cxnSpLocks/>
          </p:cNvCxnSpPr>
          <p:nvPr/>
        </p:nvCxnSpPr>
        <p:spPr>
          <a:xfrm>
            <a:off x="6632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13390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C41D7-87F1-A44A-8859-0F13862AB7F6}"/>
              </a:ext>
            </a:extLst>
          </p:cNvPr>
          <p:cNvSpPr txBox="1"/>
          <p:nvPr/>
        </p:nvSpPr>
        <p:spPr>
          <a:xfrm>
            <a:off x="3375097" y="3935084"/>
            <a:ext cx="2601280" cy="341632"/>
          </a:xfrm>
          <a:prstGeom prst="rect">
            <a:avLst/>
          </a:prstGeom>
          <a:noFill/>
        </p:spPr>
        <p:txBody>
          <a:bodyPr wrap="square" rtlCol="0">
            <a:spAutoFit/>
          </a:bodyPr>
          <a:lstStyle/>
          <a:p>
            <a:pPr algn="ctr">
              <a:lnSpc>
                <a:spcPct val="90000"/>
              </a:lnSpc>
            </a:pPr>
            <a:r>
              <a:rPr lang="en-US" b="1" dirty="0">
                <a:solidFill>
                  <a:schemeClr val="accent3"/>
                </a:solidFill>
                <a:ea typeface="Open Sans" panose="020B0606030504020204" pitchFamily="34" charset="0"/>
                <a:cs typeface="Arial" panose="020B0604020202020204" pitchFamily="34" charset="0"/>
              </a:rPr>
              <a:t>Jack Welch </a:t>
            </a:r>
            <a:endParaRPr lang="en-US" b="1" dirty="0">
              <a:solidFill>
                <a:schemeClr val="accent3"/>
              </a:solidFill>
              <a:latin typeface="+mj-lt"/>
              <a:ea typeface="Open Sans" panose="020B0606030504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9E311A-5C6A-ED4D-86ED-EF8DAF588C9B}"/>
              </a:ext>
            </a:extLst>
          </p:cNvPr>
          <p:cNvSpPr/>
          <p:nvPr/>
        </p:nvSpPr>
        <p:spPr>
          <a:xfrm>
            <a:off x="3375097" y="4259533"/>
            <a:ext cx="2601280" cy="523220"/>
          </a:xfrm>
          <a:prstGeom prst="rect">
            <a:avLst/>
          </a:prstGeom>
        </p:spPr>
        <p:txBody>
          <a:bodyPr wrap="square">
            <a:spAutoFit/>
          </a:bodyPr>
          <a:lstStyle/>
          <a:p>
            <a:pPr algn="ctr"/>
            <a:r>
              <a:rPr lang="en-US" sz="1000" dirty="0">
                <a:solidFill>
                  <a:schemeClr val="tx2"/>
                </a:solidFill>
                <a:ea typeface="Open Sans" panose="020B0606030504020204" pitchFamily="34" charset="0"/>
                <a:cs typeface="Arial" panose="020B0604020202020204" pitchFamily="34" charset="0"/>
              </a:rPr>
              <a:t>Former CEO of General Electric </a:t>
            </a:r>
          </a:p>
          <a:p>
            <a:pPr algn="ctr"/>
            <a:r>
              <a:rPr lang="en-US" sz="1000" dirty="0">
                <a:solidFill>
                  <a:schemeClr val="tx2"/>
                </a:solidFill>
                <a:ea typeface="Open Sans" panose="020B0606030504020204" pitchFamily="34" charset="0"/>
                <a:cs typeface="Arial" panose="020B0604020202020204" pitchFamily="34" charset="0"/>
              </a:rPr>
              <a:t/>
            </a:r>
            <a:br>
              <a:rPr lang="en-US" sz="1000" dirty="0">
                <a:solidFill>
                  <a:schemeClr val="tx2"/>
                </a:solidFill>
                <a:ea typeface="Open Sans" panose="020B0606030504020204" pitchFamily="34" charset="0"/>
                <a:cs typeface="Arial" panose="020B0604020202020204" pitchFamily="34" charset="0"/>
              </a:rPr>
            </a:br>
            <a:r>
              <a:rPr lang="en-US" sz="800" dirty="0">
                <a:solidFill>
                  <a:schemeClr val="tx2">
                    <a:lumMod val="20000"/>
                    <a:lumOff val="80000"/>
                  </a:schemeClr>
                </a:solidFill>
                <a:ea typeface="Open Sans" panose="020B0606030504020204" pitchFamily="34" charset="0"/>
                <a:cs typeface="Arial" panose="020B0604020202020204" pitchFamily="34" charset="0"/>
              </a:rPr>
              <a:t>Photo Credit: i.insider.com</a:t>
            </a:r>
          </a:p>
        </p:txBody>
      </p:sp>
      <p:sp>
        <p:nvSpPr>
          <p:cNvPr id="33" name="TextBox 32">
            <a:extLst>
              <a:ext uri="{FF2B5EF4-FFF2-40B4-BE49-F238E27FC236}">
                <a16:creationId xmlns:a16="http://schemas.microsoft.com/office/drawing/2014/main" id="{30A57EFD-91C0-CB4F-8980-65927EBE0CE8}"/>
              </a:ext>
            </a:extLst>
          </p:cNvPr>
          <p:cNvSpPr txBox="1"/>
          <p:nvPr/>
        </p:nvSpPr>
        <p:spPr>
          <a:xfrm>
            <a:off x="6285635" y="3935084"/>
            <a:ext cx="2602871" cy="341632"/>
          </a:xfrm>
          <a:prstGeom prst="rect">
            <a:avLst/>
          </a:prstGeom>
          <a:noFill/>
        </p:spPr>
        <p:txBody>
          <a:bodyPr wrap="square" rtlCol="0">
            <a:spAutoFit/>
          </a:bodyPr>
          <a:lstStyle/>
          <a:p>
            <a:pPr algn="ctr">
              <a:lnSpc>
                <a:spcPct val="90000"/>
              </a:lnSpc>
            </a:pPr>
            <a:r>
              <a:rPr lang="en-US" b="1" dirty="0">
                <a:solidFill>
                  <a:schemeClr val="accent3"/>
                </a:solidFill>
                <a:ea typeface="Open Sans" panose="020B0606030504020204" pitchFamily="34" charset="0"/>
                <a:cs typeface="Arial" panose="020B0604020202020204" pitchFamily="34" charset="0"/>
              </a:rPr>
              <a:t>Herb Kelleher</a:t>
            </a:r>
          </a:p>
        </p:txBody>
      </p:sp>
      <p:sp>
        <p:nvSpPr>
          <p:cNvPr id="34" name="Rectangle 33">
            <a:extLst>
              <a:ext uri="{FF2B5EF4-FFF2-40B4-BE49-F238E27FC236}">
                <a16:creationId xmlns:a16="http://schemas.microsoft.com/office/drawing/2014/main" id="{D1830CCB-848A-0943-9E6D-01726A12052D}"/>
              </a:ext>
            </a:extLst>
          </p:cNvPr>
          <p:cNvSpPr/>
          <p:nvPr/>
        </p:nvSpPr>
        <p:spPr>
          <a:xfrm>
            <a:off x="6285635" y="4259533"/>
            <a:ext cx="2602871" cy="538609"/>
          </a:xfrm>
          <a:prstGeom prst="rect">
            <a:avLst/>
          </a:prstGeom>
        </p:spPr>
        <p:txBody>
          <a:bodyPr wrap="square">
            <a:spAutoFit/>
          </a:bodyPr>
          <a:lstStyle/>
          <a:p>
            <a:pPr algn="ctr"/>
            <a:r>
              <a:rPr lang="en-US" sz="1100" dirty="0">
                <a:solidFill>
                  <a:schemeClr val="tx2"/>
                </a:solidFill>
                <a:ea typeface="Open Sans" panose="020B0606030504020204" pitchFamily="34" charset="0"/>
                <a:cs typeface="Arial" panose="020B0604020202020204" pitchFamily="34" charset="0"/>
              </a:rPr>
              <a:t>Former CEO of Southwest Airlines </a:t>
            </a:r>
          </a:p>
          <a:p>
            <a:pPr algn="ctr"/>
            <a:r>
              <a:rPr lang="en-US" sz="1000" dirty="0">
                <a:solidFill>
                  <a:schemeClr val="tx2"/>
                </a:solidFill>
                <a:ea typeface="Open Sans" panose="020B0606030504020204" pitchFamily="34" charset="0"/>
                <a:cs typeface="Arial" panose="020B0604020202020204" pitchFamily="34" charset="0"/>
              </a:rPr>
              <a:t/>
            </a:r>
            <a:br>
              <a:rPr lang="en-US" sz="1000" dirty="0">
                <a:solidFill>
                  <a:schemeClr val="tx2"/>
                </a:solidFill>
                <a:ea typeface="Open Sans" panose="020B0606030504020204" pitchFamily="34" charset="0"/>
                <a:cs typeface="Arial" panose="020B0604020202020204" pitchFamily="34" charset="0"/>
              </a:rPr>
            </a:br>
            <a:r>
              <a:rPr lang="en-US" sz="800" dirty="0">
                <a:solidFill>
                  <a:schemeClr val="tx2">
                    <a:lumMod val="20000"/>
                    <a:lumOff val="80000"/>
                  </a:schemeClr>
                </a:solidFill>
                <a:ea typeface="Open Sans" panose="020B0606030504020204" pitchFamily="34" charset="0"/>
                <a:cs typeface="Arial" panose="020B0604020202020204" pitchFamily="34" charset="0"/>
              </a:rPr>
              <a:t>Photo Credit: imagesvc.meredithcorp.io</a:t>
            </a:r>
          </a:p>
        </p:txBody>
      </p:sp>
      <p:pic>
        <p:nvPicPr>
          <p:cNvPr id="5" name="Picture Placeholder 4">
            <a:extLst>
              <a:ext uri="{FF2B5EF4-FFF2-40B4-BE49-F238E27FC236}">
                <a16:creationId xmlns:a16="http://schemas.microsoft.com/office/drawing/2014/main" id="{872C36B2-9B1D-4454-BAE0-EC94B399405D}"/>
              </a:ext>
            </a:extLst>
          </p:cNvPr>
          <p:cNvPicPr>
            <a:picLocks noGrp="1" noChangeAspect="1"/>
          </p:cNvPicPr>
          <p:nvPr>
            <p:ph type="pic" sz="quarter" idx="12"/>
          </p:nvPr>
        </p:nvPicPr>
        <p:blipFill>
          <a:blip r:embed="rId4"/>
          <a:srcRect t="3591" b="3591"/>
          <a:stretch/>
        </p:blipFill>
        <p:spPr>
          <a:xfrm>
            <a:off x="3375097" y="699716"/>
            <a:ext cx="2601280" cy="3136822"/>
          </a:xfrm>
        </p:spPr>
      </p:pic>
      <p:pic>
        <p:nvPicPr>
          <p:cNvPr id="7" name="Picture Placeholder 6">
            <a:extLst>
              <a:ext uri="{FF2B5EF4-FFF2-40B4-BE49-F238E27FC236}">
                <a16:creationId xmlns:a16="http://schemas.microsoft.com/office/drawing/2014/main" id="{E5442034-E62F-4B6A-B6B8-295425A14FE3}"/>
              </a:ext>
            </a:extLst>
          </p:cNvPr>
          <p:cNvPicPr>
            <a:picLocks noGrp="1" noChangeAspect="1"/>
          </p:cNvPicPr>
          <p:nvPr>
            <p:ph type="pic" sz="quarter" idx="14"/>
          </p:nvPr>
        </p:nvPicPr>
        <p:blipFill rotWithShape="1">
          <a:blip r:embed="rId5"/>
          <a:srcRect l="34995" r="21581" b="16219"/>
          <a:stretch/>
        </p:blipFill>
        <p:spPr>
          <a:xfrm>
            <a:off x="6287227" y="699716"/>
            <a:ext cx="2601280" cy="3136822"/>
          </a:xfrm>
        </p:spPr>
      </p:pic>
      <p:grpSp>
        <p:nvGrpSpPr>
          <p:cNvPr id="15" name="Group 14">
            <a:extLst>
              <a:ext uri="{FF2B5EF4-FFF2-40B4-BE49-F238E27FC236}">
                <a16:creationId xmlns:a16="http://schemas.microsoft.com/office/drawing/2014/main" id="{092CB294-E44B-4B20-A659-78DEEE8BD7A4}"/>
              </a:ext>
            </a:extLst>
          </p:cNvPr>
          <p:cNvGrpSpPr/>
          <p:nvPr/>
        </p:nvGrpSpPr>
        <p:grpSpPr>
          <a:xfrm>
            <a:off x="-1" y="0"/>
            <a:ext cx="3523847" cy="5143500"/>
            <a:chOff x="0" y="0"/>
            <a:chExt cx="4039812" cy="5143500"/>
          </a:xfrm>
        </p:grpSpPr>
        <p:sp>
          <p:nvSpPr>
            <p:cNvPr id="16" name="Freeform 59">
              <a:extLst>
                <a:ext uri="{FF2B5EF4-FFF2-40B4-BE49-F238E27FC236}">
                  <a16:creationId xmlns:a16="http://schemas.microsoft.com/office/drawing/2014/main" id="{FC63D9C9-AF57-4997-8ED7-6AF808447800}"/>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60">
              <a:extLst>
                <a:ext uri="{FF2B5EF4-FFF2-40B4-BE49-F238E27FC236}">
                  <a16:creationId xmlns:a16="http://schemas.microsoft.com/office/drawing/2014/main" id="{E5E2519F-EB57-4DA2-844D-CB9CDB7CBB65}"/>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2">
            <a:extLst>
              <a:ext uri="{FF2B5EF4-FFF2-40B4-BE49-F238E27FC236}">
                <a16:creationId xmlns:a16="http://schemas.microsoft.com/office/drawing/2014/main" id="{C53F3653-68FC-451A-A19B-6F44B062A4D1}"/>
              </a:ext>
            </a:extLst>
          </p:cNvPr>
          <p:cNvPicPr>
            <a:picLocks noChangeAspect="1"/>
          </p:cNvPicPr>
          <p:nvPr/>
        </p:nvPicPr>
        <p:blipFill rotWithShape="1">
          <a:blip r:embed="rId6"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p:spPr>
      </p:pic>
      <p:sp>
        <p:nvSpPr>
          <p:cNvPr id="24" name="Title 4">
            <a:extLst>
              <a:ext uri="{FF2B5EF4-FFF2-40B4-BE49-F238E27FC236}">
                <a16:creationId xmlns:a16="http://schemas.microsoft.com/office/drawing/2014/main" id="{EE261C97-0DFF-4CE1-BAF6-A3292FBF0B81}"/>
              </a:ext>
            </a:extLst>
          </p:cNvPr>
          <p:cNvSpPr txBox="1">
            <a:spLocks/>
          </p:cNvSpPr>
          <p:nvPr/>
        </p:nvSpPr>
        <p:spPr>
          <a:xfrm>
            <a:off x="203612" y="1962979"/>
            <a:ext cx="2768850" cy="1203839"/>
          </a:xfrm>
          <a:prstGeom prst="rect">
            <a:avLst/>
          </a:prstGeom>
        </p:spPr>
        <p:txBody>
          <a:bodyPr spcFirstLastPara="1" vert="horz" wrap="square" lIns="91425" tIns="91425" rIns="91425" bIns="91425" rtlCol="0" anchor="ctr"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2200" dirty="0" smtClean="0"/>
              <a:t>Servant Leadership </a:t>
            </a:r>
            <a:r>
              <a:rPr lang="en-US" sz="2200" dirty="0"/>
              <a:t>Examples</a:t>
            </a:r>
          </a:p>
        </p:txBody>
      </p:sp>
    </p:spTree>
    <p:custDataLst>
      <p:tags r:id="rId1"/>
    </p:custDataLst>
    <p:extLst>
      <p:ext uri="{BB962C8B-B14F-4D97-AF65-F5344CB8AC3E}">
        <p14:creationId xmlns:p14="http://schemas.microsoft.com/office/powerpoint/2010/main" val="298943693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546495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Democratic Leadership</a:t>
            </a:r>
          </a:p>
        </p:txBody>
      </p:sp>
    </p:spTree>
    <p:custDataLst>
      <p:tags r:id="rId1"/>
    </p:custDataLst>
    <p:extLst>
      <p:ext uri="{BB962C8B-B14F-4D97-AF65-F5344CB8AC3E}">
        <p14:creationId xmlns:p14="http://schemas.microsoft.com/office/powerpoint/2010/main" val="159202637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3FA42F74-8212-4A99-95C9-698B22C0C3F8}"/>
              </a:ext>
            </a:extLst>
          </p:cNvPr>
          <p:cNvPicPr>
            <a:picLocks noChangeAspect="1" noChangeArrowheads="1"/>
          </p:cNvPicPr>
          <p:nvPr/>
        </p:nvPicPr>
        <p:blipFill rotWithShape="1">
          <a:blip r:embed="rId4"/>
          <a:srcRect t="9775" r="11418" b="37162"/>
          <a:stretch/>
        </p:blipFill>
        <p:spPr bwMode="auto">
          <a:xfrm>
            <a:off x="3048001" y="1"/>
            <a:ext cx="6096000"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2" name="Rectangle 11">
            <a:extLst>
              <a:ext uri="{FF2B5EF4-FFF2-40B4-BE49-F238E27FC236}">
                <a16:creationId xmlns:a16="http://schemas.microsoft.com/office/drawing/2014/main" id="{96D585AD-B18C-4273-ACE9-466454EAA502}"/>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152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The leader makes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
            </a:r>
            <a:br>
              <a:rPr lang="en-US" sz="1400" dirty="0" smtClean="0">
                <a:solidFill>
                  <a:schemeClr val="tx1">
                    <a:lumMod val="50000"/>
                    <a:lumOff val="50000"/>
                  </a:schemeClr>
                </a:solidFill>
                <a:ea typeface="Open Sans Light" panose="020B0306030504020204" pitchFamily="34" charset="0"/>
                <a:cs typeface="Arial" panose="020B0604020202020204" pitchFamily="34" charset="0"/>
              </a:rPr>
            </a:b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decisions </a:t>
            </a:r>
            <a:r>
              <a:rPr lang="en-US" sz="1400" dirty="0">
                <a:solidFill>
                  <a:schemeClr val="tx1">
                    <a:lumMod val="50000"/>
                    <a:lumOff val="50000"/>
                  </a:schemeClr>
                </a:solidFill>
                <a:ea typeface="Open Sans Light" panose="020B0306030504020204" pitchFamily="34" charset="0"/>
                <a:cs typeface="Arial" panose="020B0604020202020204" pitchFamily="34" charset="0"/>
              </a:rPr>
              <a:t>based on input from each team member.</a:t>
            </a:r>
          </a:p>
        </p:txBody>
      </p:sp>
      <p:sp>
        <p:nvSpPr>
          <p:cNvPr id="14" name="TextBox 13">
            <a:extLst>
              <a:ext uri="{FF2B5EF4-FFF2-40B4-BE49-F238E27FC236}">
                <a16:creationId xmlns:a16="http://schemas.microsoft.com/office/drawing/2014/main" id="{8BD0637D-F652-43EC-BD75-2C581BB761DC}"/>
              </a:ext>
            </a:extLst>
          </p:cNvPr>
          <p:cNvSpPr txBox="1"/>
          <p:nvPr/>
        </p:nvSpPr>
        <p:spPr>
          <a:xfrm>
            <a:off x="6248402"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One of the main goals in this style is to make their team feel their opinions and contributions matter.</a:t>
            </a:r>
          </a:p>
        </p:txBody>
      </p:sp>
      <p:sp>
        <p:nvSpPr>
          <p:cNvPr id="15" name="TextBox 14">
            <a:extLst>
              <a:ext uri="{FF2B5EF4-FFF2-40B4-BE49-F238E27FC236}">
                <a16:creationId xmlns:a16="http://schemas.microsoft.com/office/drawing/2014/main" id="{D02AE9D6-6614-4812-A501-C1156B1A5E85}"/>
              </a:ext>
            </a:extLst>
          </p:cNvPr>
          <p:cNvSpPr txBox="1"/>
          <p:nvPr/>
        </p:nvSpPr>
        <p:spPr>
          <a:xfrm>
            <a:off x="3200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While the final decision rests with the leader, each employee also gets an equal say.</a:t>
            </a: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144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20" name="Rectangle 8">
            <a:extLst>
              <a:ext uri="{FF2B5EF4-FFF2-40B4-BE49-F238E27FC236}">
                <a16:creationId xmlns:a16="http://schemas.microsoft.com/office/drawing/2014/main" id="{F41C45AC-08C3-48D0-9C4A-FCCBDF282E54}"/>
              </a:ext>
            </a:extLst>
          </p:cNvPr>
          <p:cNvSpPr>
            <a:spLocks noChangeArrowheads="1"/>
          </p:cNvSpPr>
          <p:nvPr/>
        </p:nvSpPr>
        <p:spPr bwMode="auto">
          <a:xfrm>
            <a:off x="4192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02.</a:t>
            </a:r>
          </a:p>
        </p:txBody>
      </p:sp>
      <p:sp>
        <p:nvSpPr>
          <p:cNvPr id="21" name="Rectangle 8">
            <a:extLst>
              <a:ext uri="{FF2B5EF4-FFF2-40B4-BE49-F238E27FC236}">
                <a16:creationId xmlns:a16="http://schemas.microsoft.com/office/drawing/2014/main" id="{254A143F-036B-49A7-B524-0D240B0EA1A6}"/>
              </a:ext>
            </a:extLst>
          </p:cNvPr>
          <p:cNvSpPr>
            <a:spLocks noChangeArrowheads="1"/>
          </p:cNvSpPr>
          <p:nvPr/>
        </p:nvSpPr>
        <p:spPr bwMode="auto">
          <a:xfrm>
            <a:off x="7240798"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03.</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1298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F0545B-D992-41E4-815D-C9089F369515}"/>
              </a:ext>
            </a:extLst>
          </p:cNvPr>
          <p:cNvCxnSpPr>
            <a:cxnSpLocks/>
          </p:cNvCxnSpPr>
          <p:nvPr/>
        </p:nvCxnSpPr>
        <p:spPr>
          <a:xfrm>
            <a:off x="4346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EA0B1C-1537-46D9-8AEE-66D70FB8419A}"/>
              </a:ext>
            </a:extLst>
          </p:cNvPr>
          <p:cNvCxnSpPr>
            <a:cxnSpLocks/>
          </p:cNvCxnSpPr>
          <p:nvPr/>
        </p:nvCxnSpPr>
        <p:spPr>
          <a:xfrm>
            <a:off x="7394203"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Democratic </a:t>
            </a:r>
          </a:p>
          <a:p>
            <a:r>
              <a:rPr lang="en-US" sz="2800" dirty="0"/>
              <a:t>Leadership Overview </a:t>
            </a:r>
          </a:p>
        </p:txBody>
      </p:sp>
    </p:spTree>
    <p:custDataLst>
      <p:tags r:id="rId1"/>
    </p:custDataLst>
    <p:extLst>
      <p:ext uri="{BB962C8B-B14F-4D97-AF65-F5344CB8AC3E}">
        <p14:creationId xmlns:p14="http://schemas.microsoft.com/office/powerpoint/2010/main" val="179531601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a:blip r:embed="rId4"/>
          <a:srcRect t="20034" b="20034"/>
          <a:stretch/>
        </p:blipFill>
        <p:spPr bwMode="auto">
          <a:xfrm>
            <a:off x="3048001" y="1"/>
            <a:ext cx="6096000"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284748" y="3462714"/>
            <a:ext cx="4002505" cy="1265731"/>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Higher employee engagement and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workplace satisfaction.</a:t>
            </a: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Fosters collaboration, innovation,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and creativity.</a:t>
            </a: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Requires less managerial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oversight.</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835714" y="2636896"/>
            <a:ext cx="90057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Pros</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2060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Democratic </a:t>
            </a:r>
          </a:p>
          <a:p>
            <a:r>
              <a:rPr lang="en-US" sz="2800" dirty="0"/>
              <a:t>Leadership Pros &amp; Cons </a:t>
            </a:r>
          </a:p>
        </p:txBody>
      </p:sp>
      <p:sp>
        <p:nvSpPr>
          <p:cNvPr id="18" name="TextBox 17">
            <a:extLst>
              <a:ext uri="{FF2B5EF4-FFF2-40B4-BE49-F238E27FC236}">
                <a16:creationId xmlns:a16="http://schemas.microsoft.com/office/drawing/2014/main" id="{0B3DC06C-C55A-4A98-B101-943EE9AA2752}"/>
              </a:ext>
            </a:extLst>
          </p:cNvPr>
          <p:cNvSpPr txBox="1"/>
          <p:nvPr/>
        </p:nvSpPr>
        <p:spPr>
          <a:xfrm>
            <a:off x="4856748" y="3462714"/>
            <a:ext cx="4002505" cy="973343"/>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Can be inefficient and costly as it lends itself to 	a longer decision-making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process.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Can add social pressure to employees who 	may have dissenting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opinions.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24" name="Rectangle 8">
            <a:extLst>
              <a:ext uri="{FF2B5EF4-FFF2-40B4-BE49-F238E27FC236}">
                <a16:creationId xmlns:a16="http://schemas.microsoft.com/office/drawing/2014/main" id="{09836E24-5816-4B45-B4D7-519BC828D8E6}"/>
              </a:ext>
            </a:extLst>
          </p:cNvPr>
          <p:cNvSpPr>
            <a:spLocks noChangeArrowheads="1"/>
          </p:cNvSpPr>
          <p:nvPr/>
        </p:nvSpPr>
        <p:spPr bwMode="auto">
          <a:xfrm>
            <a:off x="6115499" y="2636896"/>
            <a:ext cx="148500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Cons</a:t>
            </a:r>
          </a:p>
        </p:txBody>
      </p:sp>
      <p:cxnSp>
        <p:nvCxnSpPr>
          <p:cNvPr id="27" name="Straight Connector 26">
            <a:extLst>
              <a:ext uri="{FF2B5EF4-FFF2-40B4-BE49-F238E27FC236}">
                <a16:creationId xmlns:a16="http://schemas.microsoft.com/office/drawing/2014/main" id="{CD400E06-CC3F-4F94-8916-2533D7ADE16D}"/>
              </a:ext>
            </a:extLst>
          </p:cNvPr>
          <p:cNvCxnSpPr>
            <a:cxnSpLocks/>
          </p:cNvCxnSpPr>
          <p:nvPr/>
        </p:nvCxnSpPr>
        <p:spPr>
          <a:xfrm>
            <a:off x="6632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6523277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5086067" y="0"/>
            <a:ext cx="4057933" cy="5143500"/>
          </a:xfrm>
        </p:spPr>
      </p:pic>
      <p:sp>
        <p:nvSpPr>
          <p:cNvPr id="3" name="Title 2">
            <a:extLst>
              <a:ext uri="{FF2B5EF4-FFF2-40B4-BE49-F238E27FC236}">
                <a16:creationId xmlns:a16="http://schemas.microsoft.com/office/drawing/2014/main" id="{D705BEC8-C78E-A941-9072-A51FF77D09B4}"/>
              </a:ext>
            </a:extLst>
          </p:cNvPr>
          <p:cNvSpPr>
            <a:spLocks noGrp="1"/>
          </p:cNvSpPr>
          <p:nvPr>
            <p:ph type="title"/>
          </p:nvPr>
        </p:nvSpPr>
        <p:spPr>
          <a:xfrm>
            <a:off x="696854" y="317502"/>
            <a:ext cx="4753988" cy="369054"/>
          </a:xfrm>
          <a:prstGeom prst="rect">
            <a:avLst/>
          </a:prstGeom>
        </p:spPr>
        <p:txBody>
          <a:bodyPr/>
          <a:lstStyle/>
          <a:p>
            <a:r>
              <a:rPr lang="en-US" dirty="0"/>
              <a:t>Today’s Agenda</a:t>
            </a:r>
          </a:p>
        </p:txBody>
      </p:sp>
      <p:sp>
        <p:nvSpPr>
          <p:cNvPr id="4" name="Text Placeholder 3">
            <a:extLst>
              <a:ext uri="{FF2B5EF4-FFF2-40B4-BE49-F238E27FC236}">
                <a16:creationId xmlns:a16="http://schemas.microsoft.com/office/drawing/2014/main" id="{3260ACCA-63DF-A54E-9018-F104C6BB6699}"/>
              </a:ext>
            </a:extLst>
          </p:cNvPr>
          <p:cNvSpPr>
            <a:spLocks noGrp="1"/>
          </p:cNvSpPr>
          <p:nvPr>
            <p:ph type="body" sz="quarter" idx="14"/>
          </p:nvPr>
        </p:nvSpPr>
        <p:spPr>
          <a:xfrm>
            <a:off x="696854" y="1523655"/>
            <a:ext cx="3955343" cy="3056465"/>
          </a:xfrm>
        </p:spPr>
        <p:txBody>
          <a:bodyPr/>
          <a:lstStyle/>
          <a:p>
            <a:r>
              <a:rPr lang="en-US" b="1" dirty="0">
                <a:solidFill>
                  <a:schemeClr val="accent1"/>
                </a:solidFill>
              </a:rPr>
              <a:t>01.</a:t>
            </a:r>
            <a:r>
              <a:rPr lang="en-US" dirty="0"/>
              <a:t> Leadership Styles Overview</a:t>
            </a:r>
          </a:p>
          <a:p>
            <a:r>
              <a:rPr lang="en-US" b="1" dirty="0">
                <a:solidFill>
                  <a:schemeClr val="accent1"/>
                </a:solidFill>
              </a:rPr>
              <a:t>02.</a:t>
            </a:r>
            <a:r>
              <a:rPr lang="en-US" dirty="0"/>
              <a:t> Transformational Leadership</a:t>
            </a:r>
          </a:p>
          <a:p>
            <a:r>
              <a:rPr lang="en-US" b="1" dirty="0">
                <a:solidFill>
                  <a:schemeClr val="accent1"/>
                </a:solidFill>
              </a:rPr>
              <a:t>03.</a:t>
            </a:r>
            <a:r>
              <a:rPr lang="en-US" dirty="0"/>
              <a:t> Authoritarian Leadership</a:t>
            </a:r>
          </a:p>
          <a:p>
            <a:r>
              <a:rPr lang="en-US" b="1" dirty="0">
                <a:solidFill>
                  <a:schemeClr val="accent1"/>
                </a:solidFill>
              </a:rPr>
              <a:t>04.</a:t>
            </a:r>
            <a:r>
              <a:rPr lang="en-US" dirty="0"/>
              <a:t> Servant Leadership</a:t>
            </a:r>
          </a:p>
          <a:p>
            <a:r>
              <a:rPr lang="en-US" b="1" dirty="0">
                <a:solidFill>
                  <a:schemeClr val="accent1"/>
                </a:solidFill>
              </a:rPr>
              <a:t>05.</a:t>
            </a:r>
            <a:r>
              <a:rPr lang="en-US" dirty="0"/>
              <a:t> Democratic Leadership</a:t>
            </a:r>
          </a:p>
          <a:p>
            <a:r>
              <a:rPr lang="en-US" b="1" dirty="0">
                <a:solidFill>
                  <a:schemeClr val="accent1"/>
                </a:solidFill>
              </a:rPr>
              <a:t>06.</a:t>
            </a:r>
            <a:r>
              <a:rPr lang="en-US" dirty="0"/>
              <a:t> Transactional Leadership</a:t>
            </a:r>
          </a:p>
          <a:p>
            <a:r>
              <a:rPr lang="en-US" b="1" dirty="0">
                <a:solidFill>
                  <a:schemeClr val="accent1"/>
                </a:solidFill>
              </a:rPr>
              <a:t>07.</a:t>
            </a:r>
            <a:r>
              <a:rPr lang="en-US" dirty="0"/>
              <a:t> Delegative Leadership</a:t>
            </a:r>
          </a:p>
          <a:p>
            <a:r>
              <a:rPr lang="en-US" b="1" dirty="0">
                <a:solidFill>
                  <a:schemeClr val="accent1"/>
                </a:solidFill>
              </a:rPr>
              <a:t>08.</a:t>
            </a:r>
            <a:r>
              <a:rPr lang="en-US" dirty="0"/>
              <a:t> Pacesetting Leadership</a:t>
            </a:r>
          </a:p>
          <a:p>
            <a:r>
              <a:rPr lang="en-US" b="1" dirty="0">
                <a:solidFill>
                  <a:schemeClr val="accent1"/>
                </a:solidFill>
              </a:rPr>
              <a:t>09.</a:t>
            </a:r>
            <a:r>
              <a:rPr lang="en-US" dirty="0"/>
              <a:t> Crafting Your Own Style</a:t>
            </a:r>
          </a:p>
          <a:p>
            <a:endParaRPr lang="en-US" dirty="0"/>
          </a:p>
        </p:txBody>
      </p:sp>
    </p:spTree>
    <p:custDataLst>
      <p:tags r:id="rId1"/>
    </p:custDataLst>
    <p:extLst>
      <p:ext uri="{BB962C8B-B14F-4D97-AF65-F5344CB8AC3E}">
        <p14:creationId xmlns:p14="http://schemas.microsoft.com/office/powerpoint/2010/main" val="255120800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546495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Transactional Leadership</a:t>
            </a:r>
          </a:p>
        </p:txBody>
      </p:sp>
    </p:spTree>
    <p:custDataLst>
      <p:tags r:id="rId1"/>
    </p:custDataLst>
    <p:extLst>
      <p:ext uri="{BB962C8B-B14F-4D97-AF65-F5344CB8AC3E}">
        <p14:creationId xmlns:p14="http://schemas.microsoft.com/office/powerpoint/2010/main" val="162161715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C15C9059-9034-49D5-AE8C-1C3A35B9A7B9}"/>
              </a:ext>
            </a:extLst>
          </p:cNvPr>
          <p:cNvPicPr>
            <a:picLocks noChangeAspect="1" noChangeArrowheads="1"/>
          </p:cNvPicPr>
          <p:nvPr/>
        </p:nvPicPr>
        <p:blipFill rotWithShape="1">
          <a:blip r:embed="rId4"/>
          <a:srcRect l="1617" t="33527" b="37024"/>
          <a:stretch/>
        </p:blipFill>
        <p:spPr bwMode="auto">
          <a:xfrm>
            <a:off x="3705725" y="1"/>
            <a:ext cx="5438275"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1" y="0"/>
            <a:ext cx="7835407"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2" name="Rectangle 11">
            <a:extLst>
              <a:ext uri="{FF2B5EF4-FFF2-40B4-BE49-F238E27FC236}">
                <a16:creationId xmlns:a16="http://schemas.microsoft.com/office/drawing/2014/main" id="{96D585AD-B18C-4273-ACE9-466454EAA502}"/>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152400" y="3779414"/>
            <a:ext cx="2743200" cy="896399"/>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The transactional leader sets clear goals and outlines the rewards or consequences for not meeting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them. </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BD0637D-F652-43EC-BD75-2C581BB761DC}"/>
              </a:ext>
            </a:extLst>
          </p:cNvPr>
          <p:cNvSpPr txBox="1"/>
          <p:nvPr/>
        </p:nvSpPr>
        <p:spPr>
          <a:xfrm>
            <a:off x="6248402" y="3779414"/>
            <a:ext cx="2743200" cy="465512"/>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Will be most effective in a sales type of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environment.</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02AE9D6-6614-4812-A501-C1156B1A5E85}"/>
              </a:ext>
            </a:extLst>
          </p:cNvPr>
          <p:cNvSpPr txBox="1"/>
          <p:nvPr/>
        </p:nvSpPr>
        <p:spPr>
          <a:xfrm>
            <a:off x="3200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The give and take of this style is more concerned with results than with driving any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changes.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144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20" name="Rectangle 8">
            <a:extLst>
              <a:ext uri="{FF2B5EF4-FFF2-40B4-BE49-F238E27FC236}">
                <a16:creationId xmlns:a16="http://schemas.microsoft.com/office/drawing/2014/main" id="{F41C45AC-08C3-48D0-9C4A-FCCBDF282E54}"/>
              </a:ext>
            </a:extLst>
          </p:cNvPr>
          <p:cNvSpPr>
            <a:spLocks noChangeArrowheads="1"/>
          </p:cNvSpPr>
          <p:nvPr/>
        </p:nvSpPr>
        <p:spPr bwMode="auto">
          <a:xfrm>
            <a:off x="4192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02.</a:t>
            </a:r>
          </a:p>
        </p:txBody>
      </p:sp>
      <p:sp>
        <p:nvSpPr>
          <p:cNvPr id="21" name="Rectangle 8">
            <a:extLst>
              <a:ext uri="{FF2B5EF4-FFF2-40B4-BE49-F238E27FC236}">
                <a16:creationId xmlns:a16="http://schemas.microsoft.com/office/drawing/2014/main" id="{254A143F-036B-49A7-B524-0D240B0EA1A6}"/>
              </a:ext>
            </a:extLst>
          </p:cNvPr>
          <p:cNvSpPr>
            <a:spLocks noChangeArrowheads="1"/>
          </p:cNvSpPr>
          <p:nvPr/>
        </p:nvSpPr>
        <p:spPr bwMode="auto">
          <a:xfrm>
            <a:off x="7240798"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03.</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1298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F0545B-D992-41E4-815D-C9089F369515}"/>
              </a:ext>
            </a:extLst>
          </p:cNvPr>
          <p:cNvCxnSpPr>
            <a:cxnSpLocks/>
          </p:cNvCxnSpPr>
          <p:nvPr/>
        </p:nvCxnSpPr>
        <p:spPr>
          <a:xfrm>
            <a:off x="4346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EA0B1C-1537-46D9-8AEE-66D70FB8419A}"/>
              </a:ext>
            </a:extLst>
          </p:cNvPr>
          <p:cNvCxnSpPr>
            <a:cxnSpLocks/>
          </p:cNvCxnSpPr>
          <p:nvPr/>
        </p:nvCxnSpPr>
        <p:spPr>
          <a:xfrm>
            <a:off x="7394203"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Transactional </a:t>
            </a:r>
            <a:br>
              <a:rPr lang="en-US" sz="2800" dirty="0"/>
            </a:br>
            <a:r>
              <a:rPr lang="en-US" sz="2800" dirty="0"/>
              <a:t>Leadership Overview </a:t>
            </a:r>
          </a:p>
        </p:txBody>
      </p:sp>
    </p:spTree>
    <p:custDataLst>
      <p:tags r:id="rId1"/>
    </p:custDataLst>
    <p:extLst>
      <p:ext uri="{BB962C8B-B14F-4D97-AF65-F5344CB8AC3E}">
        <p14:creationId xmlns:p14="http://schemas.microsoft.com/office/powerpoint/2010/main" val="304521912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rotWithShape="1">
          <a:blip r:embed="rId4"/>
          <a:srcRect t="22928" r="12987" b="24863"/>
          <a:stretch/>
        </p:blipFill>
        <p:spPr bwMode="auto">
          <a:xfrm>
            <a:off x="3048001" y="1"/>
            <a:ext cx="6096000"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284748" y="3462714"/>
            <a:ext cx="4183885" cy="1188787"/>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Success is clearly defined and easily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measured.</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Employee motivation and productivity see an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increase.</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It is a system that is easy for leaders to implement </a:t>
            </a:r>
            <a:br>
              <a:rPr lang="en-US" sz="1200" dirty="0">
                <a:solidFill>
                  <a:schemeClr val="tx1">
                    <a:lumMod val="50000"/>
                    <a:lumOff val="50000"/>
                  </a:schemeClr>
                </a:solidFill>
                <a:ea typeface="Open Sans Light" panose="020B0306030504020204" pitchFamily="34" charset="0"/>
                <a:cs typeface="Arial" panose="020B0604020202020204" pitchFamily="34" charset="0"/>
              </a:rPr>
            </a:br>
            <a:r>
              <a:rPr lang="en-US" sz="1200" dirty="0">
                <a:solidFill>
                  <a:schemeClr val="tx1">
                    <a:lumMod val="50000"/>
                    <a:lumOff val="50000"/>
                  </a:schemeClr>
                </a:solidFill>
                <a:ea typeface="Open Sans Light" panose="020B0306030504020204" pitchFamily="34" charset="0"/>
                <a:cs typeface="Arial" panose="020B0604020202020204" pitchFamily="34" charset="0"/>
              </a:rPr>
              <a:t>	and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monitor.</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marL="230188" indent="-230188"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Employees very clearly know what is expected of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them.</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835714" y="2636896"/>
            <a:ext cx="90057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Pros</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2060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Transactional </a:t>
            </a:r>
          </a:p>
          <a:p>
            <a:r>
              <a:rPr lang="en-US" sz="2800" dirty="0"/>
              <a:t>Leadership Pros &amp; Cons </a:t>
            </a:r>
          </a:p>
        </p:txBody>
      </p:sp>
      <p:sp>
        <p:nvSpPr>
          <p:cNvPr id="18" name="TextBox 17">
            <a:extLst>
              <a:ext uri="{FF2B5EF4-FFF2-40B4-BE49-F238E27FC236}">
                <a16:creationId xmlns:a16="http://schemas.microsoft.com/office/drawing/2014/main" id="{0B3DC06C-C55A-4A98-B101-943EE9AA2752}"/>
              </a:ext>
            </a:extLst>
          </p:cNvPr>
          <p:cNvSpPr txBox="1"/>
          <p:nvPr/>
        </p:nvSpPr>
        <p:spPr>
          <a:xfrm>
            <a:off x="4856748" y="3462714"/>
            <a:ext cx="4002505" cy="1188787"/>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Innovation and creativity is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minimized.</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Employees often will not go above and beyond the 	minimum they need to do in order to get their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reward.</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Creates more followers than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leaders.</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200" dirty="0">
                <a:solidFill>
                  <a:schemeClr val="tx1">
                    <a:lumMod val="50000"/>
                    <a:lumOff val="50000"/>
                  </a:schemeClr>
                </a:solidFill>
                <a:ea typeface="Open Sans Light" panose="020B0306030504020204" pitchFamily="34" charset="0"/>
                <a:cs typeface="Arial" panose="020B0604020202020204" pitchFamily="34" charset="0"/>
              </a:rPr>
              <a:t>Can be too focused on short term </a:t>
            </a:r>
            <a:r>
              <a:rPr lang="en-US" sz="1200" dirty="0" smtClean="0">
                <a:solidFill>
                  <a:schemeClr val="tx1">
                    <a:lumMod val="50000"/>
                    <a:lumOff val="50000"/>
                  </a:schemeClr>
                </a:solidFill>
                <a:ea typeface="Open Sans Light" panose="020B0306030504020204" pitchFamily="34" charset="0"/>
                <a:cs typeface="Arial" panose="020B0604020202020204" pitchFamily="34" charset="0"/>
              </a:rPr>
              <a:t>goals.</a:t>
            </a:r>
            <a:endParaRPr lang="en-US" sz="12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24" name="Rectangle 8">
            <a:extLst>
              <a:ext uri="{FF2B5EF4-FFF2-40B4-BE49-F238E27FC236}">
                <a16:creationId xmlns:a16="http://schemas.microsoft.com/office/drawing/2014/main" id="{09836E24-5816-4B45-B4D7-519BC828D8E6}"/>
              </a:ext>
            </a:extLst>
          </p:cNvPr>
          <p:cNvSpPr>
            <a:spLocks noChangeArrowheads="1"/>
          </p:cNvSpPr>
          <p:nvPr/>
        </p:nvSpPr>
        <p:spPr bwMode="auto">
          <a:xfrm>
            <a:off x="6115499" y="2636896"/>
            <a:ext cx="148500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Cons</a:t>
            </a:r>
          </a:p>
        </p:txBody>
      </p:sp>
      <p:cxnSp>
        <p:nvCxnSpPr>
          <p:cNvPr id="27" name="Straight Connector 26">
            <a:extLst>
              <a:ext uri="{FF2B5EF4-FFF2-40B4-BE49-F238E27FC236}">
                <a16:creationId xmlns:a16="http://schemas.microsoft.com/office/drawing/2014/main" id="{CD400E06-CC3F-4F94-8916-2533D7ADE16D}"/>
              </a:ext>
            </a:extLst>
          </p:cNvPr>
          <p:cNvCxnSpPr>
            <a:cxnSpLocks/>
          </p:cNvCxnSpPr>
          <p:nvPr/>
        </p:nvCxnSpPr>
        <p:spPr>
          <a:xfrm>
            <a:off x="6632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3055438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546495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Delegative Leadership</a:t>
            </a:r>
          </a:p>
        </p:txBody>
      </p:sp>
    </p:spTree>
    <p:custDataLst>
      <p:tags r:id="rId1"/>
    </p:custDataLst>
    <p:extLst>
      <p:ext uri="{BB962C8B-B14F-4D97-AF65-F5344CB8AC3E}">
        <p14:creationId xmlns:p14="http://schemas.microsoft.com/office/powerpoint/2010/main" val="258948166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7C76C44-638A-4D37-895D-561AB8F294B6}"/>
              </a:ext>
            </a:extLst>
          </p:cNvPr>
          <p:cNvPicPr>
            <a:picLocks noChangeAspect="1" noChangeArrowheads="1"/>
          </p:cNvPicPr>
          <p:nvPr/>
        </p:nvPicPr>
        <p:blipFill rotWithShape="1">
          <a:blip r:embed="rId4"/>
          <a:srcRect l="13163" t="12207" r="-57" b="29167"/>
          <a:stretch/>
        </p:blipFill>
        <p:spPr bwMode="auto">
          <a:xfrm flipH="1">
            <a:off x="3048000" y="0"/>
            <a:ext cx="6096000"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2" name="Rectangle 11">
            <a:extLst>
              <a:ext uri="{FF2B5EF4-FFF2-40B4-BE49-F238E27FC236}">
                <a16:creationId xmlns:a16="http://schemas.microsoft.com/office/drawing/2014/main" id="{96D585AD-B18C-4273-ACE9-466454EAA502}"/>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152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Sometimes referred to as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“laissez-faire leadership” </a:t>
            </a:r>
            <a:r>
              <a:rPr lang="en-US" sz="1400" dirty="0">
                <a:solidFill>
                  <a:schemeClr val="tx1">
                    <a:lumMod val="50000"/>
                    <a:lumOff val="50000"/>
                  </a:schemeClr>
                </a:solidFill>
                <a:ea typeface="Open Sans Light" panose="020B0306030504020204" pitchFamily="34" charset="0"/>
                <a:cs typeface="Arial" panose="020B0604020202020204" pitchFamily="34" charset="0"/>
              </a:rPr>
              <a:t>or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
            </a:r>
            <a:br>
              <a:rPr lang="en-US" sz="1400" dirty="0" smtClean="0">
                <a:solidFill>
                  <a:schemeClr val="tx1">
                    <a:lumMod val="50000"/>
                    <a:lumOff val="50000"/>
                  </a:schemeClr>
                </a:solidFill>
                <a:ea typeface="Open Sans Light" panose="020B0306030504020204" pitchFamily="34" charset="0"/>
                <a:cs typeface="Arial" panose="020B0604020202020204" pitchFamily="34" charset="0"/>
              </a:rPr>
            </a:b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hands-off leadership.</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BD0637D-F652-43EC-BD75-2C581BB761DC}"/>
              </a:ext>
            </a:extLst>
          </p:cNvPr>
          <p:cNvSpPr txBox="1"/>
          <p:nvPr/>
        </p:nvSpPr>
        <p:spPr>
          <a:xfrm>
            <a:off x="6248402" y="3779414"/>
            <a:ext cx="2743200" cy="465512"/>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Works best with highly experienced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teams.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02AE9D6-6614-4812-A501-C1156B1A5E85}"/>
              </a:ext>
            </a:extLst>
          </p:cNvPr>
          <p:cNvSpPr txBox="1"/>
          <p:nvPr/>
        </p:nvSpPr>
        <p:spPr>
          <a:xfrm>
            <a:off x="3200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Emphasis on delegating initiatives to individual team members while providing minimal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supervision.</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144796"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20" name="Rectangle 8">
            <a:extLst>
              <a:ext uri="{FF2B5EF4-FFF2-40B4-BE49-F238E27FC236}">
                <a16:creationId xmlns:a16="http://schemas.microsoft.com/office/drawing/2014/main" id="{F41C45AC-08C3-48D0-9C4A-FCCBDF282E54}"/>
              </a:ext>
            </a:extLst>
          </p:cNvPr>
          <p:cNvSpPr>
            <a:spLocks noChangeArrowheads="1"/>
          </p:cNvSpPr>
          <p:nvPr/>
        </p:nvSpPr>
        <p:spPr bwMode="auto">
          <a:xfrm>
            <a:off x="4192796"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02.</a:t>
            </a:r>
          </a:p>
        </p:txBody>
      </p:sp>
      <p:sp>
        <p:nvSpPr>
          <p:cNvPr id="21" name="Rectangle 8">
            <a:extLst>
              <a:ext uri="{FF2B5EF4-FFF2-40B4-BE49-F238E27FC236}">
                <a16:creationId xmlns:a16="http://schemas.microsoft.com/office/drawing/2014/main" id="{254A143F-036B-49A7-B524-0D240B0EA1A6}"/>
              </a:ext>
            </a:extLst>
          </p:cNvPr>
          <p:cNvSpPr>
            <a:spLocks noChangeArrowheads="1"/>
          </p:cNvSpPr>
          <p:nvPr/>
        </p:nvSpPr>
        <p:spPr bwMode="auto">
          <a:xfrm>
            <a:off x="7240798"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03.</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1298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F0545B-D992-41E4-815D-C9089F369515}"/>
              </a:ext>
            </a:extLst>
          </p:cNvPr>
          <p:cNvCxnSpPr>
            <a:cxnSpLocks/>
          </p:cNvCxnSpPr>
          <p:nvPr/>
        </p:nvCxnSpPr>
        <p:spPr>
          <a:xfrm>
            <a:off x="4346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EA0B1C-1537-46D9-8AEE-66D70FB8419A}"/>
              </a:ext>
            </a:extLst>
          </p:cNvPr>
          <p:cNvCxnSpPr>
            <a:cxnSpLocks/>
          </p:cNvCxnSpPr>
          <p:nvPr/>
        </p:nvCxnSpPr>
        <p:spPr>
          <a:xfrm>
            <a:off x="7394203"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Delegative </a:t>
            </a:r>
          </a:p>
          <a:p>
            <a:r>
              <a:rPr lang="en-US" sz="2800" dirty="0"/>
              <a:t>Leadership Overview </a:t>
            </a:r>
          </a:p>
        </p:txBody>
      </p:sp>
    </p:spTree>
    <p:custDataLst>
      <p:tags r:id="rId1"/>
    </p:custDataLst>
    <p:extLst>
      <p:ext uri="{BB962C8B-B14F-4D97-AF65-F5344CB8AC3E}">
        <p14:creationId xmlns:p14="http://schemas.microsoft.com/office/powerpoint/2010/main" val="46567392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rotWithShape="1">
          <a:blip r:embed="rId4"/>
          <a:srcRect l="11882" t="19010" r="939" b="23955"/>
          <a:stretch/>
        </p:blipFill>
        <p:spPr bwMode="auto">
          <a:xfrm flipH="1">
            <a:off x="3553097" y="1"/>
            <a:ext cx="5590902"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768046"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284748" y="3462714"/>
            <a:ext cx="4002505" cy="1558119"/>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Relaxed environment which leads to higher 	retention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rates.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Innovation and creativity are highly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valued.</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Those who value autonomy will have high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job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satisfaction.</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Creates a relaxed work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environment.</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835714" y="2636896"/>
            <a:ext cx="900572"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Pros</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2060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Delegative </a:t>
            </a:r>
          </a:p>
          <a:p>
            <a:r>
              <a:rPr lang="en-US" sz="2800" dirty="0"/>
              <a:t>Leadership Pros &amp; Cons</a:t>
            </a:r>
          </a:p>
        </p:txBody>
      </p:sp>
      <p:sp>
        <p:nvSpPr>
          <p:cNvPr id="18" name="TextBox 17">
            <a:extLst>
              <a:ext uri="{FF2B5EF4-FFF2-40B4-BE49-F238E27FC236}">
                <a16:creationId xmlns:a16="http://schemas.microsoft.com/office/drawing/2014/main" id="{0B3DC06C-C55A-4A98-B101-943EE9AA2752}"/>
              </a:ext>
            </a:extLst>
          </p:cNvPr>
          <p:cNvSpPr txBox="1"/>
          <p:nvPr/>
        </p:nvSpPr>
        <p:spPr>
          <a:xfrm>
            <a:off x="4856748" y="3462714"/>
            <a:ext cx="4002505" cy="1342675"/>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Can be difficult to adapt to any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needed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changes.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Not ideal for new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employees.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Can lead employees to not feeling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supported.</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Roles and responsibilities can be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unclear.</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24" name="Rectangle 8">
            <a:extLst>
              <a:ext uri="{FF2B5EF4-FFF2-40B4-BE49-F238E27FC236}">
                <a16:creationId xmlns:a16="http://schemas.microsoft.com/office/drawing/2014/main" id="{09836E24-5816-4B45-B4D7-519BC828D8E6}"/>
              </a:ext>
            </a:extLst>
          </p:cNvPr>
          <p:cNvSpPr>
            <a:spLocks noChangeArrowheads="1"/>
          </p:cNvSpPr>
          <p:nvPr/>
        </p:nvSpPr>
        <p:spPr bwMode="auto">
          <a:xfrm>
            <a:off x="6115499" y="2636896"/>
            <a:ext cx="1485002"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Cons</a:t>
            </a:r>
          </a:p>
        </p:txBody>
      </p:sp>
      <p:cxnSp>
        <p:nvCxnSpPr>
          <p:cNvPr id="27" name="Straight Connector 26">
            <a:extLst>
              <a:ext uri="{FF2B5EF4-FFF2-40B4-BE49-F238E27FC236}">
                <a16:creationId xmlns:a16="http://schemas.microsoft.com/office/drawing/2014/main" id="{CD400E06-CC3F-4F94-8916-2533D7ADE16D}"/>
              </a:ext>
            </a:extLst>
          </p:cNvPr>
          <p:cNvCxnSpPr>
            <a:cxnSpLocks/>
          </p:cNvCxnSpPr>
          <p:nvPr/>
        </p:nvCxnSpPr>
        <p:spPr>
          <a:xfrm>
            <a:off x="6632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35827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C41D7-87F1-A44A-8859-0F13862AB7F6}"/>
              </a:ext>
            </a:extLst>
          </p:cNvPr>
          <p:cNvSpPr txBox="1"/>
          <p:nvPr/>
        </p:nvSpPr>
        <p:spPr>
          <a:xfrm>
            <a:off x="3375097" y="3935084"/>
            <a:ext cx="2601280" cy="341632"/>
          </a:xfrm>
          <a:prstGeom prst="rect">
            <a:avLst/>
          </a:prstGeom>
          <a:noFill/>
        </p:spPr>
        <p:txBody>
          <a:bodyPr wrap="square" rtlCol="0">
            <a:spAutoFit/>
          </a:bodyPr>
          <a:lstStyle/>
          <a:p>
            <a:pPr algn="ctr">
              <a:lnSpc>
                <a:spcPct val="90000"/>
              </a:lnSpc>
            </a:pPr>
            <a:r>
              <a:rPr lang="en-US" b="1" dirty="0">
                <a:solidFill>
                  <a:schemeClr val="accent3"/>
                </a:solidFill>
                <a:ea typeface="Open Sans" panose="020B0606030504020204" pitchFamily="34" charset="0"/>
                <a:cs typeface="Arial" panose="020B0604020202020204" pitchFamily="34" charset="0"/>
              </a:rPr>
              <a:t>Warren Buffett</a:t>
            </a:r>
            <a:endParaRPr lang="en-US" b="1" dirty="0">
              <a:solidFill>
                <a:schemeClr val="accent3"/>
              </a:solidFill>
              <a:latin typeface="+mj-lt"/>
              <a:ea typeface="Open Sans" panose="020B0606030504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9E311A-5C6A-ED4D-86ED-EF8DAF588C9B}"/>
              </a:ext>
            </a:extLst>
          </p:cNvPr>
          <p:cNvSpPr/>
          <p:nvPr/>
        </p:nvSpPr>
        <p:spPr>
          <a:xfrm>
            <a:off x="3375097" y="4259533"/>
            <a:ext cx="2601280" cy="677108"/>
          </a:xfrm>
          <a:prstGeom prst="rect">
            <a:avLst/>
          </a:prstGeom>
        </p:spPr>
        <p:txBody>
          <a:bodyPr wrap="square">
            <a:spAutoFit/>
          </a:bodyPr>
          <a:lstStyle/>
          <a:p>
            <a:pPr algn="ctr"/>
            <a:r>
              <a:rPr lang="en-US" sz="1000" dirty="0">
                <a:solidFill>
                  <a:schemeClr val="tx2"/>
                </a:solidFill>
                <a:ea typeface="Open Sans" panose="020B0606030504020204" pitchFamily="34" charset="0"/>
                <a:cs typeface="Arial" panose="020B0604020202020204" pitchFamily="34" charset="0"/>
              </a:rPr>
              <a:t>Chairman and CEO </a:t>
            </a:r>
            <a:br>
              <a:rPr lang="en-US" sz="1000" dirty="0">
                <a:solidFill>
                  <a:schemeClr val="tx2"/>
                </a:solidFill>
                <a:ea typeface="Open Sans" panose="020B0606030504020204" pitchFamily="34" charset="0"/>
                <a:cs typeface="Arial" panose="020B0604020202020204" pitchFamily="34" charset="0"/>
              </a:rPr>
            </a:br>
            <a:r>
              <a:rPr lang="en-US" sz="1000" dirty="0">
                <a:solidFill>
                  <a:schemeClr val="tx2"/>
                </a:solidFill>
                <a:ea typeface="Open Sans" panose="020B0606030504020204" pitchFamily="34" charset="0"/>
                <a:cs typeface="Arial" panose="020B0604020202020204" pitchFamily="34" charset="0"/>
              </a:rPr>
              <a:t>of Berkshire Hathaway</a:t>
            </a:r>
            <a:br>
              <a:rPr lang="en-US" sz="1000" dirty="0">
                <a:solidFill>
                  <a:schemeClr val="tx2"/>
                </a:solidFill>
                <a:ea typeface="Open Sans" panose="020B0606030504020204" pitchFamily="34" charset="0"/>
                <a:cs typeface="Arial" panose="020B0604020202020204" pitchFamily="34" charset="0"/>
              </a:rPr>
            </a:br>
            <a:endParaRPr lang="en-US" sz="1000" dirty="0">
              <a:solidFill>
                <a:schemeClr val="tx2"/>
              </a:solidFill>
              <a:ea typeface="Open Sans" panose="020B0606030504020204" pitchFamily="34" charset="0"/>
              <a:cs typeface="Arial" panose="020B0604020202020204" pitchFamily="34" charset="0"/>
            </a:endParaRPr>
          </a:p>
          <a:p>
            <a:pPr algn="ctr"/>
            <a:r>
              <a:rPr lang="en-US" sz="800" dirty="0">
                <a:solidFill>
                  <a:schemeClr val="tx2">
                    <a:lumMod val="20000"/>
                    <a:lumOff val="80000"/>
                  </a:schemeClr>
                </a:solidFill>
                <a:ea typeface="Open Sans" panose="020B0606030504020204" pitchFamily="34" charset="0"/>
                <a:cs typeface="Arial" panose="020B0604020202020204" pitchFamily="34" charset="0"/>
              </a:rPr>
              <a:t>Photo Credit: media-cldnry.s-nbcnews.com</a:t>
            </a:r>
          </a:p>
        </p:txBody>
      </p:sp>
      <p:sp>
        <p:nvSpPr>
          <p:cNvPr id="33" name="TextBox 32">
            <a:extLst>
              <a:ext uri="{FF2B5EF4-FFF2-40B4-BE49-F238E27FC236}">
                <a16:creationId xmlns:a16="http://schemas.microsoft.com/office/drawing/2014/main" id="{30A57EFD-91C0-CB4F-8980-65927EBE0CE8}"/>
              </a:ext>
            </a:extLst>
          </p:cNvPr>
          <p:cNvSpPr txBox="1"/>
          <p:nvPr/>
        </p:nvSpPr>
        <p:spPr>
          <a:xfrm>
            <a:off x="6285635" y="3935084"/>
            <a:ext cx="2602871" cy="341632"/>
          </a:xfrm>
          <a:prstGeom prst="rect">
            <a:avLst/>
          </a:prstGeom>
          <a:noFill/>
        </p:spPr>
        <p:txBody>
          <a:bodyPr wrap="square" rtlCol="0">
            <a:spAutoFit/>
          </a:bodyPr>
          <a:lstStyle/>
          <a:p>
            <a:pPr algn="ctr">
              <a:lnSpc>
                <a:spcPct val="90000"/>
              </a:lnSpc>
            </a:pPr>
            <a:r>
              <a:rPr lang="en-US" b="1" dirty="0">
                <a:solidFill>
                  <a:schemeClr val="accent3"/>
                </a:solidFill>
                <a:ea typeface="Open Sans" panose="020B0606030504020204" pitchFamily="34" charset="0"/>
                <a:cs typeface="Arial" panose="020B0604020202020204" pitchFamily="34" charset="0"/>
              </a:rPr>
              <a:t>Paul Allen</a:t>
            </a:r>
          </a:p>
        </p:txBody>
      </p:sp>
      <p:sp>
        <p:nvSpPr>
          <p:cNvPr id="34" name="Rectangle 33">
            <a:extLst>
              <a:ext uri="{FF2B5EF4-FFF2-40B4-BE49-F238E27FC236}">
                <a16:creationId xmlns:a16="http://schemas.microsoft.com/office/drawing/2014/main" id="{D1830CCB-848A-0943-9E6D-01726A12052D}"/>
              </a:ext>
            </a:extLst>
          </p:cNvPr>
          <p:cNvSpPr/>
          <p:nvPr/>
        </p:nvSpPr>
        <p:spPr>
          <a:xfrm>
            <a:off x="6285635" y="4259533"/>
            <a:ext cx="2602871" cy="538609"/>
          </a:xfrm>
          <a:prstGeom prst="rect">
            <a:avLst/>
          </a:prstGeom>
        </p:spPr>
        <p:txBody>
          <a:bodyPr wrap="square">
            <a:spAutoFit/>
          </a:bodyPr>
          <a:lstStyle/>
          <a:p>
            <a:pPr algn="ctr"/>
            <a:r>
              <a:rPr lang="en-US" sz="1100" dirty="0">
                <a:solidFill>
                  <a:schemeClr val="tx2"/>
                </a:solidFill>
                <a:ea typeface="Open Sans" panose="020B0606030504020204" pitchFamily="34" charset="0"/>
                <a:cs typeface="Arial" panose="020B0604020202020204" pitchFamily="34" charset="0"/>
              </a:rPr>
              <a:t> Co-founded Microsoft</a:t>
            </a:r>
          </a:p>
          <a:p>
            <a:pPr algn="ctr"/>
            <a:r>
              <a:rPr lang="en-US" sz="1000" dirty="0">
                <a:solidFill>
                  <a:schemeClr val="tx2"/>
                </a:solidFill>
                <a:ea typeface="Open Sans" panose="020B0606030504020204" pitchFamily="34" charset="0"/>
                <a:cs typeface="Arial" panose="020B0604020202020204" pitchFamily="34" charset="0"/>
              </a:rPr>
              <a:t/>
            </a:r>
            <a:br>
              <a:rPr lang="en-US" sz="1000" dirty="0">
                <a:solidFill>
                  <a:schemeClr val="tx2"/>
                </a:solidFill>
                <a:ea typeface="Open Sans" panose="020B0606030504020204" pitchFamily="34" charset="0"/>
                <a:cs typeface="Arial" panose="020B0604020202020204" pitchFamily="34" charset="0"/>
              </a:rPr>
            </a:br>
            <a:r>
              <a:rPr lang="en-US" sz="800" dirty="0">
                <a:solidFill>
                  <a:schemeClr val="tx2">
                    <a:lumMod val="20000"/>
                    <a:lumOff val="80000"/>
                  </a:schemeClr>
                </a:solidFill>
                <a:ea typeface="Open Sans" panose="020B0606030504020204" pitchFamily="34" charset="0"/>
                <a:cs typeface="Arial" panose="020B0604020202020204" pitchFamily="34" charset="0"/>
              </a:rPr>
              <a:t>Photo Credit: cdn.boatinternational.com</a:t>
            </a:r>
          </a:p>
        </p:txBody>
      </p:sp>
      <p:pic>
        <p:nvPicPr>
          <p:cNvPr id="5" name="Picture Placeholder 4">
            <a:extLst>
              <a:ext uri="{FF2B5EF4-FFF2-40B4-BE49-F238E27FC236}">
                <a16:creationId xmlns:a16="http://schemas.microsoft.com/office/drawing/2014/main" id="{872C36B2-9B1D-4454-BAE0-EC94B399405D}"/>
              </a:ext>
            </a:extLst>
          </p:cNvPr>
          <p:cNvPicPr>
            <a:picLocks noGrp="1" noChangeAspect="1"/>
          </p:cNvPicPr>
          <p:nvPr>
            <p:ph type="pic" sz="quarter" idx="12"/>
          </p:nvPr>
        </p:nvPicPr>
        <p:blipFill>
          <a:blip r:embed="rId4"/>
          <a:srcRect l="19087" r="19087"/>
          <a:stretch/>
        </p:blipFill>
        <p:spPr>
          <a:xfrm>
            <a:off x="3375097" y="699716"/>
            <a:ext cx="2601280" cy="3136822"/>
          </a:xfrm>
        </p:spPr>
      </p:pic>
      <p:pic>
        <p:nvPicPr>
          <p:cNvPr id="7" name="Picture Placeholder 6">
            <a:extLst>
              <a:ext uri="{FF2B5EF4-FFF2-40B4-BE49-F238E27FC236}">
                <a16:creationId xmlns:a16="http://schemas.microsoft.com/office/drawing/2014/main" id="{E5442034-E62F-4B6A-B6B8-295425A14FE3}"/>
              </a:ext>
            </a:extLst>
          </p:cNvPr>
          <p:cNvPicPr>
            <a:picLocks noGrp="1" noChangeAspect="1"/>
          </p:cNvPicPr>
          <p:nvPr>
            <p:ph type="pic" sz="quarter" idx="14"/>
          </p:nvPr>
        </p:nvPicPr>
        <p:blipFill rotWithShape="1">
          <a:blip r:embed="rId5"/>
          <a:srcRect l="14488" r="38866"/>
          <a:stretch/>
        </p:blipFill>
        <p:spPr>
          <a:xfrm>
            <a:off x="6287227" y="699716"/>
            <a:ext cx="2601280" cy="3136822"/>
          </a:xfrm>
        </p:spPr>
      </p:pic>
      <p:grpSp>
        <p:nvGrpSpPr>
          <p:cNvPr id="15" name="Group 14">
            <a:extLst>
              <a:ext uri="{FF2B5EF4-FFF2-40B4-BE49-F238E27FC236}">
                <a16:creationId xmlns:a16="http://schemas.microsoft.com/office/drawing/2014/main" id="{092CB294-E44B-4B20-A659-78DEEE8BD7A4}"/>
              </a:ext>
            </a:extLst>
          </p:cNvPr>
          <p:cNvGrpSpPr/>
          <p:nvPr/>
        </p:nvGrpSpPr>
        <p:grpSpPr>
          <a:xfrm>
            <a:off x="-1" y="0"/>
            <a:ext cx="3523847" cy="5143500"/>
            <a:chOff x="0" y="0"/>
            <a:chExt cx="4039812" cy="5143500"/>
          </a:xfrm>
        </p:grpSpPr>
        <p:sp>
          <p:nvSpPr>
            <p:cNvPr id="16" name="Freeform 59">
              <a:extLst>
                <a:ext uri="{FF2B5EF4-FFF2-40B4-BE49-F238E27FC236}">
                  <a16:creationId xmlns:a16="http://schemas.microsoft.com/office/drawing/2014/main" id="{FC63D9C9-AF57-4997-8ED7-6AF808447800}"/>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60">
              <a:extLst>
                <a:ext uri="{FF2B5EF4-FFF2-40B4-BE49-F238E27FC236}">
                  <a16:creationId xmlns:a16="http://schemas.microsoft.com/office/drawing/2014/main" id="{E5E2519F-EB57-4DA2-844D-CB9CDB7CBB65}"/>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2">
            <a:extLst>
              <a:ext uri="{FF2B5EF4-FFF2-40B4-BE49-F238E27FC236}">
                <a16:creationId xmlns:a16="http://schemas.microsoft.com/office/drawing/2014/main" id="{C53F3653-68FC-451A-A19B-6F44B062A4D1}"/>
              </a:ext>
            </a:extLst>
          </p:cNvPr>
          <p:cNvPicPr>
            <a:picLocks noChangeAspect="1"/>
          </p:cNvPicPr>
          <p:nvPr/>
        </p:nvPicPr>
        <p:blipFill rotWithShape="1">
          <a:blip r:embed="rId6"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p:spPr>
      </p:pic>
      <p:sp>
        <p:nvSpPr>
          <p:cNvPr id="24" name="Title 4">
            <a:extLst>
              <a:ext uri="{FF2B5EF4-FFF2-40B4-BE49-F238E27FC236}">
                <a16:creationId xmlns:a16="http://schemas.microsoft.com/office/drawing/2014/main" id="{EE261C97-0DFF-4CE1-BAF6-A3292FBF0B81}"/>
              </a:ext>
            </a:extLst>
          </p:cNvPr>
          <p:cNvSpPr txBox="1">
            <a:spLocks/>
          </p:cNvSpPr>
          <p:nvPr/>
        </p:nvSpPr>
        <p:spPr>
          <a:xfrm>
            <a:off x="96047" y="1969831"/>
            <a:ext cx="2893643" cy="1203839"/>
          </a:xfrm>
          <a:prstGeom prst="rect">
            <a:avLst/>
          </a:prstGeom>
        </p:spPr>
        <p:txBody>
          <a:bodyPr spcFirstLastPara="1" vert="horz" wrap="square" lIns="91425" tIns="91425" rIns="91425" bIns="91425" rtlCol="0" anchor="ctr"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2200" dirty="0" err="1" smtClean="0"/>
              <a:t>Delegative</a:t>
            </a:r>
            <a:r>
              <a:rPr lang="en-US" sz="2200" dirty="0" smtClean="0"/>
              <a:t> Leadership </a:t>
            </a:r>
            <a:r>
              <a:rPr lang="en-US" sz="2200" dirty="0"/>
              <a:t>Examples</a:t>
            </a:r>
          </a:p>
        </p:txBody>
      </p:sp>
    </p:spTree>
    <p:custDataLst>
      <p:tags r:id="rId1"/>
    </p:custDataLst>
    <p:extLst>
      <p:ext uri="{BB962C8B-B14F-4D97-AF65-F5344CB8AC3E}">
        <p14:creationId xmlns:p14="http://schemas.microsoft.com/office/powerpoint/2010/main" val="398680501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546495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Pacesetting</a:t>
            </a:r>
          </a:p>
          <a:p>
            <a:pPr algn="l">
              <a:lnSpc>
                <a:spcPct val="90000"/>
              </a:lnSpc>
            </a:pPr>
            <a:r>
              <a:rPr lang="en-US" sz="4500" dirty="0">
                <a:solidFill>
                  <a:schemeClr val="bg1"/>
                </a:solidFill>
                <a:latin typeface="+mj-lt"/>
                <a:cs typeface="Arial" panose="020B0604020202020204" pitchFamily="34" charset="0"/>
              </a:rPr>
              <a:t>Leadership </a:t>
            </a:r>
          </a:p>
        </p:txBody>
      </p:sp>
    </p:spTree>
    <p:custDataLst>
      <p:tags r:id="rId1"/>
    </p:custDataLst>
    <p:extLst>
      <p:ext uri="{BB962C8B-B14F-4D97-AF65-F5344CB8AC3E}">
        <p14:creationId xmlns:p14="http://schemas.microsoft.com/office/powerpoint/2010/main" val="201199321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15DE4A78-1E2C-4C8E-B55D-97D75E9C294A}"/>
              </a:ext>
            </a:extLst>
          </p:cNvPr>
          <p:cNvPicPr>
            <a:picLocks noChangeAspect="1" noChangeArrowheads="1"/>
          </p:cNvPicPr>
          <p:nvPr/>
        </p:nvPicPr>
        <p:blipFill rotWithShape="1">
          <a:blip r:embed="rId4"/>
          <a:srcRect t="11320" b="28678"/>
          <a:stretch/>
        </p:blipFill>
        <p:spPr bwMode="auto">
          <a:xfrm flipH="1">
            <a:off x="3048001" y="1"/>
            <a:ext cx="6096000"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2" name="Rectangle 11">
            <a:extLst>
              <a:ext uri="{FF2B5EF4-FFF2-40B4-BE49-F238E27FC236}">
                <a16:creationId xmlns:a16="http://schemas.microsoft.com/office/drawing/2014/main" id="{96D585AD-B18C-4273-ACE9-466454EAA502}"/>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152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Leads by example and sets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the pace for high productivity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and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performance.</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BD0637D-F652-43EC-BD75-2C581BB761DC}"/>
              </a:ext>
            </a:extLst>
          </p:cNvPr>
          <p:cNvSpPr txBox="1"/>
          <p:nvPr/>
        </p:nvSpPr>
        <p:spPr>
          <a:xfrm>
            <a:off x="6248402"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Not afraid to jump into the trenches and help the team with any part of a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project.</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02AE9D6-6614-4812-A501-C1156B1A5E85}"/>
              </a:ext>
            </a:extLst>
          </p:cNvPr>
          <p:cNvSpPr txBox="1"/>
          <p:nvPr/>
        </p:nvSpPr>
        <p:spPr>
          <a:xfrm>
            <a:off x="3200400" y="3779414"/>
            <a:ext cx="2743200" cy="465512"/>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Employees are meant to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follow this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example.</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144796"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20" name="Rectangle 8">
            <a:extLst>
              <a:ext uri="{FF2B5EF4-FFF2-40B4-BE49-F238E27FC236}">
                <a16:creationId xmlns:a16="http://schemas.microsoft.com/office/drawing/2014/main" id="{F41C45AC-08C3-48D0-9C4A-FCCBDF282E54}"/>
              </a:ext>
            </a:extLst>
          </p:cNvPr>
          <p:cNvSpPr>
            <a:spLocks noChangeArrowheads="1"/>
          </p:cNvSpPr>
          <p:nvPr/>
        </p:nvSpPr>
        <p:spPr bwMode="auto">
          <a:xfrm>
            <a:off x="4192796"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02.</a:t>
            </a:r>
          </a:p>
        </p:txBody>
      </p:sp>
      <p:sp>
        <p:nvSpPr>
          <p:cNvPr id="21" name="Rectangle 8">
            <a:extLst>
              <a:ext uri="{FF2B5EF4-FFF2-40B4-BE49-F238E27FC236}">
                <a16:creationId xmlns:a16="http://schemas.microsoft.com/office/drawing/2014/main" id="{254A143F-036B-49A7-B524-0D240B0EA1A6}"/>
              </a:ext>
            </a:extLst>
          </p:cNvPr>
          <p:cNvSpPr>
            <a:spLocks noChangeArrowheads="1"/>
          </p:cNvSpPr>
          <p:nvPr/>
        </p:nvSpPr>
        <p:spPr bwMode="auto">
          <a:xfrm>
            <a:off x="7240798"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03.</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1298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F0545B-D992-41E4-815D-C9089F369515}"/>
              </a:ext>
            </a:extLst>
          </p:cNvPr>
          <p:cNvCxnSpPr>
            <a:cxnSpLocks/>
          </p:cNvCxnSpPr>
          <p:nvPr/>
        </p:nvCxnSpPr>
        <p:spPr>
          <a:xfrm>
            <a:off x="4346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EA0B1C-1537-46D9-8AEE-66D70FB8419A}"/>
              </a:ext>
            </a:extLst>
          </p:cNvPr>
          <p:cNvCxnSpPr>
            <a:cxnSpLocks/>
          </p:cNvCxnSpPr>
          <p:nvPr/>
        </p:nvCxnSpPr>
        <p:spPr>
          <a:xfrm>
            <a:off x="7394203"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Pacesetting </a:t>
            </a:r>
          </a:p>
          <a:p>
            <a:r>
              <a:rPr lang="en-US" sz="2800" dirty="0"/>
              <a:t>Leadership Overview </a:t>
            </a:r>
          </a:p>
        </p:txBody>
      </p:sp>
    </p:spTree>
    <p:custDataLst>
      <p:tags r:id="rId1"/>
    </p:custDataLst>
    <p:extLst>
      <p:ext uri="{BB962C8B-B14F-4D97-AF65-F5344CB8AC3E}">
        <p14:creationId xmlns:p14="http://schemas.microsoft.com/office/powerpoint/2010/main" val="22544464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rotWithShape="1">
          <a:blip r:embed="rId4"/>
          <a:srcRect t="8534" r="7905" b="21602"/>
          <a:stretch/>
        </p:blipFill>
        <p:spPr bwMode="auto">
          <a:xfrm>
            <a:off x="3048001" y="1"/>
            <a:ext cx="6096000"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284748" y="3462714"/>
            <a:ext cx="4002505" cy="1265731"/>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Efficient in terms of achieving goals on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time.</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Promotes high energy and dynamic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work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environments.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Potential issues are noticed and dealt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with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quickly.</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835714" y="2636896"/>
            <a:ext cx="900572"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Pros</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2060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175362"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smtClean="0"/>
              <a:t>Pacesetting Leadership </a:t>
            </a:r>
            <a:br>
              <a:rPr lang="en-US" sz="2800" dirty="0" smtClean="0"/>
            </a:br>
            <a:r>
              <a:rPr lang="en-US" sz="2800" dirty="0" smtClean="0"/>
              <a:t>Pros and </a:t>
            </a:r>
            <a:r>
              <a:rPr lang="en-US" sz="2800" dirty="0"/>
              <a:t>Cons</a:t>
            </a:r>
          </a:p>
        </p:txBody>
      </p:sp>
      <p:sp>
        <p:nvSpPr>
          <p:cNvPr id="18" name="TextBox 17">
            <a:extLst>
              <a:ext uri="{FF2B5EF4-FFF2-40B4-BE49-F238E27FC236}">
                <a16:creationId xmlns:a16="http://schemas.microsoft.com/office/drawing/2014/main" id="{0B3DC06C-C55A-4A98-B101-943EE9AA2752}"/>
              </a:ext>
            </a:extLst>
          </p:cNvPr>
          <p:cNvSpPr txBox="1"/>
          <p:nvPr/>
        </p:nvSpPr>
        <p:spPr>
          <a:xfrm>
            <a:off x="4856748" y="3462714"/>
            <a:ext cx="4002505" cy="1265731"/>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Can lead to low morale, and high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stress.</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Emphasis on results can stifle creativity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and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innovation.</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Employees can feel as though their manager is 	constantly looking over their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shoulder.</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24" name="Rectangle 8">
            <a:extLst>
              <a:ext uri="{FF2B5EF4-FFF2-40B4-BE49-F238E27FC236}">
                <a16:creationId xmlns:a16="http://schemas.microsoft.com/office/drawing/2014/main" id="{09836E24-5816-4B45-B4D7-519BC828D8E6}"/>
              </a:ext>
            </a:extLst>
          </p:cNvPr>
          <p:cNvSpPr>
            <a:spLocks noChangeArrowheads="1"/>
          </p:cNvSpPr>
          <p:nvPr/>
        </p:nvSpPr>
        <p:spPr bwMode="auto">
          <a:xfrm>
            <a:off x="6115499" y="2636896"/>
            <a:ext cx="1485002"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Cons</a:t>
            </a:r>
          </a:p>
        </p:txBody>
      </p:sp>
      <p:cxnSp>
        <p:nvCxnSpPr>
          <p:cNvPr id="27" name="Straight Connector 26">
            <a:extLst>
              <a:ext uri="{FF2B5EF4-FFF2-40B4-BE49-F238E27FC236}">
                <a16:creationId xmlns:a16="http://schemas.microsoft.com/office/drawing/2014/main" id="{CD400E06-CC3F-4F94-8916-2533D7ADE16D}"/>
              </a:ext>
            </a:extLst>
          </p:cNvPr>
          <p:cNvCxnSpPr>
            <a:cxnSpLocks/>
          </p:cNvCxnSpPr>
          <p:nvPr/>
        </p:nvCxnSpPr>
        <p:spPr>
          <a:xfrm>
            <a:off x="6632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0191954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546495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Leadership Styles Overview</a:t>
            </a:r>
          </a:p>
        </p:txBody>
      </p:sp>
    </p:spTree>
    <p:custDataLst>
      <p:tags r:id="rId1"/>
    </p:custDataLst>
    <p:extLst>
      <p:ext uri="{BB962C8B-B14F-4D97-AF65-F5344CB8AC3E}">
        <p14:creationId xmlns:p14="http://schemas.microsoft.com/office/powerpoint/2010/main" val="327677577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7103658"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Crafting Your </a:t>
            </a:r>
            <a:br>
              <a:rPr lang="en-US" sz="4500" dirty="0">
                <a:solidFill>
                  <a:schemeClr val="bg1"/>
                </a:solidFill>
                <a:latin typeface="+mj-lt"/>
                <a:cs typeface="Arial" panose="020B0604020202020204" pitchFamily="34" charset="0"/>
              </a:rPr>
            </a:br>
            <a:r>
              <a:rPr lang="en-US" sz="4500" dirty="0">
                <a:solidFill>
                  <a:schemeClr val="bg1"/>
                </a:solidFill>
                <a:latin typeface="+mj-lt"/>
                <a:cs typeface="Arial" panose="020B0604020202020204" pitchFamily="34" charset="0"/>
              </a:rPr>
              <a:t>Own Style</a:t>
            </a:r>
          </a:p>
        </p:txBody>
      </p:sp>
    </p:spTree>
    <p:custDataLst>
      <p:tags r:id="rId1"/>
    </p:custDataLst>
    <p:extLst>
      <p:ext uri="{BB962C8B-B14F-4D97-AF65-F5344CB8AC3E}">
        <p14:creationId xmlns:p14="http://schemas.microsoft.com/office/powerpoint/2010/main" val="166930003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F2644F2-60BB-4869-B21A-562D3533C2B2}"/>
              </a:ext>
            </a:extLst>
          </p:cNvPr>
          <p:cNvGrpSpPr/>
          <p:nvPr/>
        </p:nvGrpSpPr>
        <p:grpSpPr>
          <a:xfrm>
            <a:off x="581147" y="3422708"/>
            <a:ext cx="3566160" cy="914400"/>
            <a:chOff x="497257" y="3414319"/>
            <a:chExt cx="3566160" cy="914400"/>
          </a:xfrm>
        </p:grpSpPr>
        <p:sp>
          <p:nvSpPr>
            <p:cNvPr id="6" name="Rectangle 5"/>
            <p:cNvSpPr/>
            <p:nvPr/>
          </p:nvSpPr>
          <p:spPr>
            <a:xfrm>
              <a:off x="497257" y="3414319"/>
              <a:ext cx="3566160" cy="914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235051" y="3507657"/>
              <a:ext cx="2187584" cy="738664"/>
            </a:xfrm>
            <a:prstGeom prst="rect">
              <a:avLst/>
            </a:prstGeom>
            <a:noFill/>
          </p:spPr>
          <p:txBody>
            <a:bodyPr wrap="square" rtlCol="0" anchor="ctr">
              <a:spAutoFit/>
            </a:bodyPr>
            <a:lstStyle/>
            <a:p>
              <a:r>
                <a:rPr lang="en-US" sz="1400" dirty="0">
                  <a:solidFill>
                    <a:srgbClr val="FFFFFF"/>
                  </a:solidFill>
                  <a:ea typeface="Open Sans" panose="020B0606030504020204" pitchFamily="34" charset="0"/>
                  <a:cs typeface="Arial" panose="020B0604020202020204" pitchFamily="34" charset="0"/>
                </a:rPr>
                <a:t>Be able to adjust your style to the needs of each of your </a:t>
              </a:r>
              <a:r>
                <a:rPr lang="en-US" sz="1400" dirty="0" smtClean="0">
                  <a:solidFill>
                    <a:srgbClr val="FFFFFF"/>
                  </a:solidFill>
                  <a:ea typeface="Open Sans" panose="020B0606030504020204" pitchFamily="34" charset="0"/>
                  <a:cs typeface="Arial" panose="020B0604020202020204" pitchFamily="34" charset="0"/>
                </a:rPr>
                <a:t>employees.</a:t>
              </a:r>
              <a:endParaRPr lang="en-US" sz="1400" dirty="0">
                <a:solidFill>
                  <a:srgbClr val="FFFFFF"/>
                </a:solidFill>
                <a:ea typeface="Open Sans" panose="020B0606030504020204" pitchFamily="34" charset="0"/>
                <a:cs typeface="Arial" panose="020B0604020202020204" pitchFamily="34" charset="0"/>
              </a:endParaRPr>
            </a:p>
          </p:txBody>
        </p:sp>
        <p:pic>
          <p:nvPicPr>
            <p:cNvPr id="30" name="Graphic 29" descr="Settings outline">
              <a:extLst>
                <a:ext uri="{FF2B5EF4-FFF2-40B4-BE49-F238E27FC236}">
                  <a16:creationId xmlns:a16="http://schemas.microsoft.com/office/drawing/2014/main" id="{0E999AD2-0D56-451D-A5C3-6285F5637C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96022" y="3573000"/>
              <a:ext cx="640080" cy="640080"/>
            </a:xfrm>
            <a:prstGeom prst="rect">
              <a:avLst/>
            </a:prstGeom>
          </p:spPr>
        </p:pic>
      </p:grpSp>
      <p:grpSp>
        <p:nvGrpSpPr>
          <p:cNvPr id="33" name="Group 32">
            <a:extLst>
              <a:ext uri="{FF2B5EF4-FFF2-40B4-BE49-F238E27FC236}">
                <a16:creationId xmlns:a16="http://schemas.microsoft.com/office/drawing/2014/main" id="{4290DD42-FCB5-4EFD-AAC4-0331410319C4}"/>
              </a:ext>
            </a:extLst>
          </p:cNvPr>
          <p:cNvGrpSpPr/>
          <p:nvPr/>
        </p:nvGrpSpPr>
        <p:grpSpPr>
          <a:xfrm>
            <a:off x="5104281" y="2242541"/>
            <a:ext cx="3566160" cy="914400"/>
            <a:chOff x="5053947" y="2242541"/>
            <a:chExt cx="3566160" cy="914400"/>
          </a:xfrm>
        </p:grpSpPr>
        <p:sp>
          <p:nvSpPr>
            <p:cNvPr id="18" name="Rectangle 17">
              <a:extLst>
                <a:ext uri="{FF2B5EF4-FFF2-40B4-BE49-F238E27FC236}">
                  <a16:creationId xmlns:a16="http://schemas.microsoft.com/office/drawing/2014/main" id="{14350F2D-2D1C-48FE-840C-9EC10A8E8026}"/>
                </a:ext>
              </a:extLst>
            </p:cNvPr>
            <p:cNvSpPr/>
            <p:nvPr/>
          </p:nvSpPr>
          <p:spPr>
            <a:xfrm>
              <a:off x="5053947" y="2242541"/>
              <a:ext cx="356616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BC48123-3CF0-44AD-BF31-F529FA337B22}"/>
                </a:ext>
              </a:extLst>
            </p:cNvPr>
            <p:cNvSpPr txBox="1"/>
            <p:nvPr/>
          </p:nvSpPr>
          <p:spPr>
            <a:xfrm>
              <a:off x="5556484" y="2330409"/>
              <a:ext cx="2201249" cy="738664"/>
            </a:xfrm>
            <a:prstGeom prst="rect">
              <a:avLst/>
            </a:prstGeom>
            <a:noFill/>
          </p:spPr>
          <p:txBody>
            <a:bodyPr wrap="square" rtlCol="0" anchor="ctr">
              <a:spAutoFit/>
            </a:bodyPr>
            <a:lstStyle/>
            <a:p>
              <a:pPr algn="r"/>
              <a:r>
                <a:rPr lang="en-US" sz="1400" dirty="0">
                  <a:solidFill>
                    <a:srgbClr val="FFFFFF"/>
                  </a:solidFill>
                  <a:ea typeface="Open Sans" panose="020B0606030504020204" pitchFamily="34" charset="0"/>
                  <a:cs typeface="Arial" panose="020B0604020202020204" pitchFamily="34" charset="0"/>
                </a:rPr>
                <a:t>Take bits and pieces from each style to make a style that works for </a:t>
              </a:r>
              <a:r>
                <a:rPr lang="en-US" sz="1400" dirty="0" smtClean="0">
                  <a:solidFill>
                    <a:srgbClr val="FFFFFF"/>
                  </a:solidFill>
                  <a:ea typeface="Open Sans" panose="020B0606030504020204" pitchFamily="34" charset="0"/>
                  <a:cs typeface="Arial" panose="020B0604020202020204" pitchFamily="34" charset="0"/>
                </a:rPr>
                <a:t>you.</a:t>
              </a:r>
              <a:endParaRPr lang="en-US" sz="1400" dirty="0">
                <a:solidFill>
                  <a:srgbClr val="FFFFFF"/>
                </a:solidFill>
                <a:ea typeface="Open Sans" panose="020B0606030504020204" pitchFamily="34" charset="0"/>
                <a:cs typeface="Arial" panose="020B0604020202020204" pitchFamily="34" charset="0"/>
              </a:endParaRPr>
            </a:p>
          </p:txBody>
        </p:sp>
        <p:pic>
          <p:nvPicPr>
            <p:cNvPr id="28" name="Graphic 27" descr="Puzzle outline">
              <a:extLst>
                <a:ext uri="{FF2B5EF4-FFF2-40B4-BE49-F238E27FC236}">
                  <a16:creationId xmlns:a16="http://schemas.microsoft.com/office/drawing/2014/main" id="{EFDD95BB-3F9D-4A91-BA9C-5E65EBB032F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796293" y="2379701"/>
              <a:ext cx="640080" cy="640080"/>
            </a:xfrm>
            <a:prstGeom prst="rect">
              <a:avLst/>
            </a:prstGeom>
          </p:spPr>
        </p:pic>
      </p:grpSp>
      <p:grpSp>
        <p:nvGrpSpPr>
          <p:cNvPr id="32" name="Group 31">
            <a:extLst>
              <a:ext uri="{FF2B5EF4-FFF2-40B4-BE49-F238E27FC236}">
                <a16:creationId xmlns:a16="http://schemas.microsoft.com/office/drawing/2014/main" id="{CB07540E-88B8-4701-9DAD-BBD75100584C}"/>
              </a:ext>
            </a:extLst>
          </p:cNvPr>
          <p:cNvGrpSpPr/>
          <p:nvPr/>
        </p:nvGrpSpPr>
        <p:grpSpPr>
          <a:xfrm>
            <a:off x="590510" y="1232992"/>
            <a:ext cx="3880822" cy="914400"/>
            <a:chOff x="967040" y="1232992"/>
            <a:chExt cx="3880822" cy="914400"/>
          </a:xfrm>
        </p:grpSpPr>
        <p:sp>
          <p:nvSpPr>
            <p:cNvPr id="20" name="Rectangle 19">
              <a:extLst>
                <a:ext uri="{FF2B5EF4-FFF2-40B4-BE49-F238E27FC236}">
                  <a16:creationId xmlns:a16="http://schemas.microsoft.com/office/drawing/2014/main" id="{9B687885-06E3-4AFE-BD9D-F42FCA1A3455}"/>
                </a:ext>
              </a:extLst>
            </p:cNvPr>
            <p:cNvSpPr/>
            <p:nvPr/>
          </p:nvSpPr>
          <p:spPr>
            <a:xfrm>
              <a:off x="967040" y="1232992"/>
              <a:ext cx="3880822" cy="914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021F9D4-2252-44D1-8199-102212A835A3}"/>
                </a:ext>
              </a:extLst>
            </p:cNvPr>
            <p:cNvSpPr txBox="1"/>
            <p:nvPr/>
          </p:nvSpPr>
          <p:spPr>
            <a:xfrm>
              <a:off x="1704834" y="1320860"/>
              <a:ext cx="2605534" cy="738664"/>
            </a:xfrm>
            <a:prstGeom prst="rect">
              <a:avLst/>
            </a:prstGeom>
            <a:noFill/>
          </p:spPr>
          <p:txBody>
            <a:bodyPr wrap="square" rtlCol="0" anchor="ctr">
              <a:spAutoFit/>
            </a:bodyPr>
            <a:lstStyle/>
            <a:p>
              <a:r>
                <a:rPr lang="en-US" sz="1400" dirty="0">
                  <a:solidFill>
                    <a:srgbClr val="FFFFFF"/>
                  </a:solidFill>
                  <a:ea typeface="Open Sans" panose="020B0606030504020204" pitchFamily="34" charset="0"/>
                  <a:cs typeface="Arial" panose="020B0604020202020204" pitchFamily="34" charset="0"/>
                </a:rPr>
                <a:t>No one size fits all style for every team, organization, time, or </a:t>
              </a:r>
              <a:r>
                <a:rPr lang="en-US" sz="1400" dirty="0" smtClean="0">
                  <a:solidFill>
                    <a:srgbClr val="FFFFFF"/>
                  </a:solidFill>
                  <a:ea typeface="Open Sans" panose="020B0606030504020204" pitchFamily="34" charset="0"/>
                  <a:cs typeface="Arial" panose="020B0604020202020204" pitchFamily="34" charset="0"/>
                </a:rPr>
                <a:t>employee.</a:t>
              </a:r>
              <a:endParaRPr lang="en-US" sz="1400" dirty="0">
                <a:solidFill>
                  <a:srgbClr val="FFFFFF"/>
                </a:solidFill>
                <a:ea typeface="Open Sans" panose="020B0606030504020204" pitchFamily="34" charset="0"/>
                <a:cs typeface="Arial" panose="020B0604020202020204" pitchFamily="34" charset="0"/>
              </a:endParaRPr>
            </a:p>
          </p:txBody>
        </p:sp>
        <p:sp>
          <p:nvSpPr>
            <p:cNvPr id="31" name="Freeform 73">
              <a:extLst>
                <a:ext uri="{FF2B5EF4-FFF2-40B4-BE49-F238E27FC236}">
                  <a16:creationId xmlns:a16="http://schemas.microsoft.com/office/drawing/2014/main" id="{5F028660-C332-498F-AF03-E9C07EE2C0CA}"/>
                </a:ext>
              </a:extLst>
            </p:cNvPr>
            <p:cNvSpPr>
              <a:spLocks noChangeAspect="1" noChangeArrowheads="1"/>
            </p:cNvSpPr>
            <p:nvPr/>
          </p:nvSpPr>
          <p:spPr bwMode="auto">
            <a:xfrm>
              <a:off x="1124193" y="1415872"/>
              <a:ext cx="523305" cy="548640"/>
            </a:xfrm>
            <a:custGeom>
              <a:avLst/>
              <a:gdLst>
                <a:gd name="T0" fmla="*/ 1323 w 2642"/>
                <a:gd name="T1" fmla="*/ 0 h 2770"/>
                <a:gd name="T2" fmla="*/ 1323 w 2642"/>
                <a:gd name="T3" fmla="*/ 82 h 2770"/>
                <a:gd name="T4" fmla="*/ 1160 w 2642"/>
                <a:gd name="T5" fmla="*/ 246 h 2770"/>
                <a:gd name="T6" fmla="*/ 655 w 2642"/>
                <a:gd name="T7" fmla="*/ 1237 h 2770"/>
                <a:gd name="T8" fmla="*/ 979 w 2642"/>
                <a:gd name="T9" fmla="*/ 1118 h 2770"/>
                <a:gd name="T10" fmla="*/ 810 w 2642"/>
                <a:gd name="T11" fmla="*/ 1395 h 2770"/>
                <a:gd name="T12" fmla="*/ 1837 w 2642"/>
                <a:gd name="T13" fmla="*/ 1395 h 2770"/>
                <a:gd name="T14" fmla="*/ 1668 w 2642"/>
                <a:gd name="T15" fmla="*/ 1118 h 2770"/>
                <a:gd name="T16" fmla="*/ 2159 w 2642"/>
                <a:gd name="T17" fmla="*/ 1180 h 2770"/>
                <a:gd name="T18" fmla="*/ 2071 w 2642"/>
                <a:gd name="T19" fmla="*/ 912 h 2770"/>
                <a:gd name="T20" fmla="*/ 1594 w 2642"/>
                <a:gd name="T21" fmla="*/ 590 h 2770"/>
                <a:gd name="T22" fmla="*/ 863 w 2642"/>
                <a:gd name="T23" fmla="*/ 703 h 2770"/>
                <a:gd name="T24" fmla="*/ 429 w 2642"/>
                <a:gd name="T25" fmla="*/ 943 h 2770"/>
                <a:gd name="T26" fmla="*/ 485 w 2642"/>
                <a:gd name="T27" fmla="*/ 999 h 2770"/>
                <a:gd name="T28" fmla="*/ 708 w 2642"/>
                <a:gd name="T29" fmla="*/ 1042 h 2770"/>
                <a:gd name="T30" fmla="*/ 942 w 2642"/>
                <a:gd name="T31" fmla="*/ 731 h 2770"/>
                <a:gd name="T32" fmla="*/ 1702 w 2642"/>
                <a:gd name="T33" fmla="*/ 731 h 2770"/>
                <a:gd name="T34" fmla="*/ 2097 w 2642"/>
                <a:gd name="T35" fmla="*/ 988 h 2770"/>
                <a:gd name="T36" fmla="*/ 2136 w 2642"/>
                <a:gd name="T37" fmla="*/ 1104 h 2770"/>
                <a:gd name="T38" fmla="*/ 1738 w 2642"/>
                <a:gd name="T39" fmla="*/ 1070 h 2770"/>
                <a:gd name="T40" fmla="*/ 1622 w 2642"/>
                <a:gd name="T41" fmla="*/ 926 h 2770"/>
                <a:gd name="T42" fmla="*/ 1058 w 2642"/>
                <a:gd name="T43" fmla="*/ 1355 h 2770"/>
                <a:gd name="T44" fmla="*/ 973 w 2642"/>
                <a:gd name="T45" fmla="*/ 949 h 2770"/>
                <a:gd name="T46" fmla="*/ 677 w 2642"/>
                <a:gd name="T47" fmla="*/ 1160 h 2770"/>
                <a:gd name="T48" fmla="*/ 485 w 2642"/>
                <a:gd name="T49" fmla="*/ 999 h 2770"/>
                <a:gd name="T50" fmla="*/ 2365 w 2642"/>
                <a:gd name="T51" fmla="*/ 1663 h 2770"/>
                <a:gd name="T52" fmla="*/ 2283 w 2642"/>
                <a:gd name="T53" fmla="*/ 1663 h 2770"/>
                <a:gd name="T54" fmla="*/ 2119 w 2642"/>
                <a:gd name="T55" fmla="*/ 1499 h 2770"/>
                <a:gd name="T56" fmla="*/ 2303 w 2642"/>
                <a:gd name="T57" fmla="*/ 2010 h 2770"/>
                <a:gd name="T58" fmla="*/ 1603 w 2642"/>
                <a:gd name="T59" fmla="*/ 2340 h 2770"/>
                <a:gd name="T60" fmla="*/ 1033 w 2642"/>
                <a:gd name="T61" fmla="*/ 2306 h 2770"/>
                <a:gd name="T62" fmla="*/ 937 w 2642"/>
                <a:gd name="T63" fmla="*/ 2114 h 2770"/>
                <a:gd name="T64" fmla="*/ 0 w 2642"/>
                <a:gd name="T65" fmla="*/ 2351 h 2770"/>
                <a:gd name="T66" fmla="*/ 82 w 2642"/>
                <a:gd name="T67" fmla="*/ 2769 h 2770"/>
                <a:gd name="T68" fmla="*/ 1038 w 2642"/>
                <a:gd name="T69" fmla="*/ 2422 h 2770"/>
                <a:gd name="T70" fmla="*/ 1685 w 2642"/>
                <a:gd name="T71" fmla="*/ 2769 h 2770"/>
                <a:gd name="T72" fmla="*/ 2641 w 2642"/>
                <a:gd name="T73" fmla="*/ 2357 h 2770"/>
                <a:gd name="T74" fmla="*/ 790 w 2642"/>
                <a:gd name="T75" fmla="*/ 2382 h 2770"/>
                <a:gd name="T76" fmla="*/ 734 w 2642"/>
                <a:gd name="T77" fmla="*/ 2687 h 2770"/>
                <a:gd name="T78" fmla="*/ 282 w 2642"/>
                <a:gd name="T79" fmla="*/ 2354 h 2770"/>
                <a:gd name="T80" fmla="*/ 82 w 2642"/>
                <a:gd name="T81" fmla="*/ 2687 h 2770"/>
                <a:gd name="T82" fmla="*/ 697 w 2642"/>
                <a:gd name="T83" fmla="*/ 2089 h 2770"/>
                <a:gd name="T84" fmla="*/ 959 w 2642"/>
                <a:gd name="T85" fmla="*/ 2326 h 2770"/>
                <a:gd name="T86" fmla="*/ 790 w 2642"/>
                <a:gd name="T87" fmla="*/ 2687 h 2770"/>
                <a:gd name="T88" fmla="*/ 2390 w 2642"/>
                <a:gd name="T89" fmla="*/ 2382 h 2770"/>
                <a:gd name="T90" fmla="*/ 2334 w 2642"/>
                <a:gd name="T91" fmla="*/ 2687 h 2770"/>
                <a:gd name="T92" fmla="*/ 1882 w 2642"/>
                <a:gd name="T93" fmla="*/ 2354 h 2770"/>
                <a:gd name="T94" fmla="*/ 1682 w 2642"/>
                <a:gd name="T95" fmla="*/ 2687 h 2770"/>
                <a:gd name="T96" fmla="*/ 2303 w 2642"/>
                <a:gd name="T97" fmla="*/ 2089 h 2770"/>
                <a:gd name="T98" fmla="*/ 525 w 2642"/>
                <a:gd name="T99" fmla="*/ 1905 h 2770"/>
                <a:gd name="T100" fmla="*/ 282 w 2642"/>
                <a:gd name="T101" fmla="*/ 1663 h 2770"/>
                <a:gd name="T102" fmla="*/ 688 w 2642"/>
                <a:gd name="T103" fmla="*/ 1663 h 2770"/>
                <a:gd name="T104" fmla="*/ 525 w 2642"/>
                <a:gd name="T105" fmla="*/ 1499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42" h="2770">
                  <a:moveTo>
                    <a:pt x="1323" y="486"/>
                  </a:moveTo>
                  <a:cubicBezTo>
                    <a:pt x="1456" y="486"/>
                    <a:pt x="1566" y="379"/>
                    <a:pt x="1566" y="243"/>
                  </a:cubicBezTo>
                  <a:cubicBezTo>
                    <a:pt x="1566" y="108"/>
                    <a:pt x="1459" y="0"/>
                    <a:pt x="1323" y="0"/>
                  </a:cubicBezTo>
                  <a:cubicBezTo>
                    <a:pt x="1191" y="0"/>
                    <a:pt x="1081" y="108"/>
                    <a:pt x="1081" y="243"/>
                  </a:cubicBezTo>
                  <a:cubicBezTo>
                    <a:pt x="1081" y="379"/>
                    <a:pt x="1188" y="486"/>
                    <a:pt x="1323" y="486"/>
                  </a:cubicBezTo>
                  <a:close/>
                  <a:moveTo>
                    <a:pt x="1323" y="82"/>
                  </a:moveTo>
                  <a:cubicBezTo>
                    <a:pt x="1413" y="82"/>
                    <a:pt x="1487" y="156"/>
                    <a:pt x="1487" y="246"/>
                  </a:cubicBezTo>
                  <a:cubicBezTo>
                    <a:pt x="1487" y="336"/>
                    <a:pt x="1413" y="410"/>
                    <a:pt x="1323" y="410"/>
                  </a:cubicBezTo>
                  <a:cubicBezTo>
                    <a:pt x="1232" y="410"/>
                    <a:pt x="1160" y="336"/>
                    <a:pt x="1160" y="246"/>
                  </a:cubicBezTo>
                  <a:cubicBezTo>
                    <a:pt x="1160" y="156"/>
                    <a:pt x="1232" y="82"/>
                    <a:pt x="1323" y="82"/>
                  </a:cubicBezTo>
                  <a:close/>
                  <a:moveTo>
                    <a:pt x="485" y="1180"/>
                  </a:moveTo>
                  <a:lnTo>
                    <a:pt x="655" y="1237"/>
                  </a:lnTo>
                  <a:cubicBezTo>
                    <a:pt x="717" y="1256"/>
                    <a:pt x="782" y="1253"/>
                    <a:pt x="841" y="1228"/>
                  </a:cubicBezTo>
                  <a:cubicBezTo>
                    <a:pt x="875" y="1214"/>
                    <a:pt x="906" y="1191"/>
                    <a:pt x="934" y="1166"/>
                  </a:cubicBezTo>
                  <a:lnTo>
                    <a:pt x="979" y="1118"/>
                  </a:lnTo>
                  <a:lnTo>
                    <a:pt x="979" y="1355"/>
                  </a:lnTo>
                  <a:lnTo>
                    <a:pt x="849" y="1355"/>
                  </a:lnTo>
                  <a:cubicBezTo>
                    <a:pt x="827" y="1355"/>
                    <a:pt x="810" y="1373"/>
                    <a:pt x="810" y="1395"/>
                  </a:cubicBezTo>
                  <a:cubicBezTo>
                    <a:pt x="810" y="1418"/>
                    <a:pt x="827" y="1434"/>
                    <a:pt x="849" y="1434"/>
                  </a:cubicBezTo>
                  <a:lnTo>
                    <a:pt x="1797" y="1434"/>
                  </a:lnTo>
                  <a:cubicBezTo>
                    <a:pt x="1820" y="1434"/>
                    <a:pt x="1837" y="1418"/>
                    <a:pt x="1837" y="1395"/>
                  </a:cubicBezTo>
                  <a:cubicBezTo>
                    <a:pt x="1837" y="1373"/>
                    <a:pt x="1820" y="1355"/>
                    <a:pt x="1797" y="1355"/>
                  </a:cubicBezTo>
                  <a:lnTo>
                    <a:pt x="1668" y="1355"/>
                  </a:lnTo>
                  <a:lnTo>
                    <a:pt x="1668" y="1118"/>
                  </a:lnTo>
                  <a:lnTo>
                    <a:pt x="1713" y="1166"/>
                  </a:lnTo>
                  <a:cubicBezTo>
                    <a:pt x="1783" y="1239"/>
                    <a:pt x="1896" y="1268"/>
                    <a:pt x="1992" y="1234"/>
                  </a:cubicBezTo>
                  <a:lnTo>
                    <a:pt x="2159" y="1180"/>
                  </a:lnTo>
                  <a:cubicBezTo>
                    <a:pt x="2207" y="1163"/>
                    <a:pt x="2243" y="1124"/>
                    <a:pt x="2252" y="1076"/>
                  </a:cubicBezTo>
                  <a:cubicBezTo>
                    <a:pt x="2263" y="1028"/>
                    <a:pt x="2246" y="974"/>
                    <a:pt x="2207" y="940"/>
                  </a:cubicBezTo>
                  <a:cubicBezTo>
                    <a:pt x="2170" y="906"/>
                    <a:pt x="2119" y="895"/>
                    <a:pt x="2071" y="912"/>
                  </a:cubicBezTo>
                  <a:lnTo>
                    <a:pt x="1910" y="966"/>
                  </a:lnTo>
                  <a:lnTo>
                    <a:pt x="1769" y="695"/>
                  </a:lnTo>
                  <a:cubicBezTo>
                    <a:pt x="1735" y="630"/>
                    <a:pt x="1668" y="590"/>
                    <a:pt x="1594" y="590"/>
                  </a:cubicBezTo>
                  <a:lnTo>
                    <a:pt x="1044" y="590"/>
                  </a:lnTo>
                  <a:cubicBezTo>
                    <a:pt x="973" y="590"/>
                    <a:pt x="909" y="627"/>
                    <a:pt x="872" y="689"/>
                  </a:cubicBezTo>
                  <a:lnTo>
                    <a:pt x="863" y="703"/>
                  </a:lnTo>
                  <a:lnTo>
                    <a:pt x="728" y="966"/>
                  </a:lnTo>
                  <a:lnTo>
                    <a:pt x="567" y="915"/>
                  </a:lnTo>
                  <a:cubicBezTo>
                    <a:pt x="519" y="898"/>
                    <a:pt x="465" y="909"/>
                    <a:pt x="429" y="943"/>
                  </a:cubicBezTo>
                  <a:cubicBezTo>
                    <a:pt x="392" y="977"/>
                    <a:pt x="375" y="1028"/>
                    <a:pt x="384" y="1078"/>
                  </a:cubicBezTo>
                  <a:cubicBezTo>
                    <a:pt x="401" y="1124"/>
                    <a:pt x="437" y="1163"/>
                    <a:pt x="485" y="1180"/>
                  </a:cubicBezTo>
                  <a:close/>
                  <a:moveTo>
                    <a:pt x="485" y="999"/>
                  </a:moveTo>
                  <a:cubicBezTo>
                    <a:pt x="502" y="985"/>
                    <a:pt x="525" y="980"/>
                    <a:pt x="544" y="988"/>
                  </a:cubicBezTo>
                  <a:lnTo>
                    <a:pt x="550" y="991"/>
                  </a:lnTo>
                  <a:lnTo>
                    <a:pt x="708" y="1042"/>
                  </a:lnTo>
                  <a:cubicBezTo>
                    <a:pt x="717" y="1045"/>
                    <a:pt x="725" y="1045"/>
                    <a:pt x="734" y="1045"/>
                  </a:cubicBezTo>
                  <a:cubicBezTo>
                    <a:pt x="762" y="1045"/>
                    <a:pt x="787" y="1031"/>
                    <a:pt x="801" y="1005"/>
                  </a:cubicBezTo>
                  <a:lnTo>
                    <a:pt x="942" y="731"/>
                  </a:lnTo>
                  <a:cubicBezTo>
                    <a:pt x="962" y="692"/>
                    <a:pt x="1002" y="669"/>
                    <a:pt x="1047" y="669"/>
                  </a:cubicBezTo>
                  <a:lnTo>
                    <a:pt x="1597" y="669"/>
                  </a:lnTo>
                  <a:cubicBezTo>
                    <a:pt x="1642" y="669"/>
                    <a:pt x="1682" y="695"/>
                    <a:pt x="1702" y="731"/>
                  </a:cubicBezTo>
                  <a:lnTo>
                    <a:pt x="1843" y="1005"/>
                  </a:lnTo>
                  <a:cubicBezTo>
                    <a:pt x="1860" y="1036"/>
                    <a:pt x="1896" y="1053"/>
                    <a:pt x="1930" y="1042"/>
                  </a:cubicBezTo>
                  <a:lnTo>
                    <a:pt x="2097" y="988"/>
                  </a:lnTo>
                  <a:cubicBezTo>
                    <a:pt x="2116" y="983"/>
                    <a:pt x="2139" y="985"/>
                    <a:pt x="2156" y="999"/>
                  </a:cubicBezTo>
                  <a:cubicBezTo>
                    <a:pt x="2173" y="1014"/>
                    <a:pt x="2181" y="1037"/>
                    <a:pt x="2176" y="1059"/>
                  </a:cubicBezTo>
                  <a:cubicBezTo>
                    <a:pt x="2170" y="1082"/>
                    <a:pt x="2156" y="1098"/>
                    <a:pt x="2136" y="1104"/>
                  </a:cubicBezTo>
                  <a:lnTo>
                    <a:pt x="2130" y="1107"/>
                  </a:lnTo>
                  <a:lnTo>
                    <a:pt x="1967" y="1160"/>
                  </a:lnTo>
                  <a:cubicBezTo>
                    <a:pt x="1879" y="1189"/>
                    <a:pt x="1783" y="1152"/>
                    <a:pt x="1738" y="1070"/>
                  </a:cubicBezTo>
                  <a:lnTo>
                    <a:pt x="1733" y="1059"/>
                  </a:lnTo>
                  <a:lnTo>
                    <a:pt x="1676" y="951"/>
                  </a:lnTo>
                  <a:cubicBezTo>
                    <a:pt x="1665" y="932"/>
                    <a:pt x="1645" y="920"/>
                    <a:pt x="1622" y="926"/>
                  </a:cubicBezTo>
                  <a:cubicBezTo>
                    <a:pt x="1603" y="932"/>
                    <a:pt x="1589" y="949"/>
                    <a:pt x="1589" y="971"/>
                  </a:cubicBezTo>
                  <a:lnTo>
                    <a:pt x="1589" y="1355"/>
                  </a:lnTo>
                  <a:lnTo>
                    <a:pt x="1058" y="1355"/>
                  </a:lnTo>
                  <a:lnTo>
                    <a:pt x="1058" y="971"/>
                  </a:lnTo>
                  <a:cubicBezTo>
                    <a:pt x="1058" y="949"/>
                    <a:pt x="1044" y="932"/>
                    <a:pt x="1024" y="926"/>
                  </a:cubicBezTo>
                  <a:cubicBezTo>
                    <a:pt x="1004" y="920"/>
                    <a:pt x="985" y="932"/>
                    <a:pt x="973" y="949"/>
                  </a:cubicBezTo>
                  <a:lnTo>
                    <a:pt x="971" y="951"/>
                  </a:lnTo>
                  <a:lnTo>
                    <a:pt x="911" y="1064"/>
                  </a:lnTo>
                  <a:cubicBezTo>
                    <a:pt x="866" y="1149"/>
                    <a:pt x="767" y="1189"/>
                    <a:pt x="677" y="1160"/>
                  </a:cubicBezTo>
                  <a:lnTo>
                    <a:pt x="508" y="1104"/>
                  </a:lnTo>
                  <a:cubicBezTo>
                    <a:pt x="488" y="1095"/>
                    <a:pt x="471" y="1078"/>
                    <a:pt x="465" y="1059"/>
                  </a:cubicBezTo>
                  <a:cubicBezTo>
                    <a:pt x="460" y="1036"/>
                    <a:pt x="468" y="1014"/>
                    <a:pt x="485" y="999"/>
                  </a:cubicBezTo>
                  <a:close/>
                  <a:moveTo>
                    <a:pt x="1879" y="1663"/>
                  </a:moveTo>
                  <a:cubicBezTo>
                    <a:pt x="1879" y="1796"/>
                    <a:pt x="1987" y="1905"/>
                    <a:pt x="2122" y="1905"/>
                  </a:cubicBezTo>
                  <a:cubicBezTo>
                    <a:pt x="2255" y="1905"/>
                    <a:pt x="2365" y="1799"/>
                    <a:pt x="2365" y="1663"/>
                  </a:cubicBezTo>
                  <a:cubicBezTo>
                    <a:pt x="2365" y="1528"/>
                    <a:pt x="2257" y="1420"/>
                    <a:pt x="2122" y="1420"/>
                  </a:cubicBezTo>
                  <a:cubicBezTo>
                    <a:pt x="1987" y="1423"/>
                    <a:pt x="1879" y="1531"/>
                    <a:pt x="1879" y="1663"/>
                  </a:cubicBezTo>
                  <a:close/>
                  <a:moveTo>
                    <a:pt x="2283" y="1663"/>
                  </a:moveTo>
                  <a:cubicBezTo>
                    <a:pt x="2283" y="1754"/>
                    <a:pt x="2209" y="1826"/>
                    <a:pt x="2119" y="1826"/>
                  </a:cubicBezTo>
                  <a:cubicBezTo>
                    <a:pt x="2029" y="1826"/>
                    <a:pt x="1955" y="1754"/>
                    <a:pt x="1955" y="1663"/>
                  </a:cubicBezTo>
                  <a:cubicBezTo>
                    <a:pt x="1955" y="1573"/>
                    <a:pt x="2029" y="1499"/>
                    <a:pt x="2119" y="1499"/>
                  </a:cubicBezTo>
                  <a:cubicBezTo>
                    <a:pt x="2209" y="1499"/>
                    <a:pt x="2283" y="1573"/>
                    <a:pt x="2283" y="1663"/>
                  </a:cubicBezTo>
                  <a:close/>
                  <a:moveTo>
                    <a:pt x="2542" y="2111"/>
                  </a:moveTo>
                  <a:cubicBezTo>
                    <a:pt x="2480" y="2046"/>
                    <a:pt x="2393" y="2010"/>
                    <a:pt x="2303" y="2010"/>
                  </a:cubicBezTo>
                  <a:lnTo>
                    <a:pt x="1947" y="2010"/>
                  </a:lnTo>
                  <a:cubicBezTo>
                    <a:pt x="1772" y="2010"/>
                    <a:pt x="1625" y="2142"/>
                    <a:pt x="1606" y="2315"/>
                  </a:cubicBezTo>
                  <a:lnTo>
                    <a:pt x="1603" y="2340"/>
                  </a:lnTo>
                  <a:lnTo>
                    <a:pt x="1038" y="2340"/>
                  </a:lnTo>
                  <a:lnTo>
                    <a:pt x="1036" y="2317"/>
                  </a:lnTo>
                  <a:cubicBezTo>
                    <a:pt x="1036" y="2315"/>
                    <a:pt x="1036" y="2309"/>
                    <a:pt x="1033" y="2306"/>
                  </a:cubicBezTo>
                  <a:lnTo>
                    <a:pt x="1033" y="2303"/>
                  </a:lnTo>
                  <a:lnTo>
                    <a:pt x="1030" y="2292"/>
                  </a:lnTo>
                  <a:cubicBezTo>
                    <a:pt x="1019" y="2224"/>
                    <a:pt x="985" y="2162"/>
                    <a:pt x="937" y="2114"/>
                  </a:cubicBezTo>
                  <a:cubicBezTo>
                    <a:pt x="872" y="2049"/>
                    <a:pt x="787" y="2013"/>
                    <a:pt x="697" y="2013"/>
                  </a:cubicBezTo>
                  <a:lnTo>
                    <a:pt x="333" y="2013"/>
                  </a:lnTo>
                  <a:cubicBezTo>
                    <a:pt x="149" y="2018"/>
                    <a:pt x="3" y="2168"/>
                    <a:pt x="0" y="2351"/>
                  </a:cubicBezTo>
                  <a:lnTo>
                    <a:pt x="0" y="2357"/>
                  </a:lnTo>
                  <a:lnTo>
                    <a:pt x="0" y="2687"/>
                  </a:lnTo>
                  <a:cubicBezTo>
                    <a:pt x="0" y="2732"/>
                    <a:pt x="36" y="2769"/>
                    <a:pt x="82" y="2769"/>
                  </a:cubicBezTo>
                  <a:lnTo>
                    <a:pt x="959" y="2769"/>
                  </a:lnTo>
                  <a:cubicBezTo>
                    <a:pt x="1002" y="2769"/>
                    <a:pt x="1038" y="2735"/>
                    <a:pt x="1038" y="2690"/>
                  </a:cubicBezTo>
                  <a:lnTo>
                    <a:pt x="1038" y="2422"/>
                  </a:lnTo>
                  <a:lnTo>
                    <a:pt x="1606" y="2422"/>
                  </a:lnTo>
                  <a:lnTo>
                    <a:pt x="1606" y="2690"/>
                  </a:lnTo>
                  <a:cubicBezTo>
                    <a:pt x="1606" y="2732"/>
                    <a:pt x="1639" y="2769"/>
                    <a:pt x="1685" y="2769"/>
                  </a:cubicBezTo>
                  <a:lnTo>
                    <a:pt x="2559" y="2769"/>
                  </a:lnTo>
                  <a:cubicBezTo>
                    <a:pt x="2605" y="2769"/>
                    <a:pt x="2641" y="2732"/>
                    <a:pt x="2641" y="2687"/>
                  </a:cubicBezTo>
                  <a:lnTo>
                    <a:pt x="2641" y="2357"/>
                  </a:lnTo>
                  <a:cubicBezTo>
                    <a:pt x="2641" y="2261"/>
                    <a:pt x="2607" y="2176"/>
                    <a:pt x="2542" y="2111"/>
                  </a:cubicBezTo>
                  <a:close/>
                  <a:moveTo>
                    <a:pt x="790" y="2687"/>
                  </a:moveTo>
                  <a:lnTo>
                    <a:pt x="790" y="2382"/>
                  </a:lnTo>
                  <a:cubicBezTo>
                    <a:pt x="790" y="2368"/>
                    <a:pt x="779" y="2354"/>
                    <a:pt x="762" y="2354"/>
                  </a:cubicBezTo>
                  <a:cubicBezTo>
                    <a:pt x="745" y="2354"/>
                    <a:pt x="734" y="2365"/>
                    <a:pt x="734" y="2382"/>
                  </a:cubicBezTo>
                  <a:lnTo>
                    <a:pt x="734" y="2687"/>
                  </a:lnTo>
                  <a:lnTo>
                    <a:pt x="310" y="2687"/>
                  </a:lnTo>
                  <a:lnTo>
                    <a:pt x="310" y="2382"/>
                  </a:lnTo>
                  <a:cubicBezTo>
                    <a:pt x="310" y="2368"/>
                    <a:pt x="299" y="2354"/>
                    <a:pt x="282" y="2354"/>
                  </a:cubicBezTo>
                  <a:cubicBezTo>
                    <a:pt x="265" y="2354"/>
                    <a:pt x="254" y="2365"/>
                    <a:pt x="254" y="2382"/>
                  </a:cubicBezTo>
                  <a:lnTo>
                    <a:pt x="254" y="2687"/>
                  </a:lnTo>
                  <a:lnTo>
                    <a:pt x="82" y="2687"/>
                  </a:lnTo>
                  <a:lnTo>
                    <a:pt x="82" y="2354"/>
                  </a:lnTo>
                  <a:cubicBezTo>
                    <a:pt x="82" y="2207"/>
                    <a:pt x="200" y="2089"/>
                    <a:pt x="347" y="2089"/>
                  </a:cubicBezTo>
                  <a:lnTo>
                    <a:pt x="697" y="2089"/>
                  </a:lnTo>
                  <a:cubicBezTo>
                    <a:pt x="767" y="2089"/>
                    <a:pt x="832" y="2117"/>
                    <a:pt x="883" y="2165"/>
                  </a:cubicBezTo>
                  <a:cubicBezTo>
                    <a:pt x="925" y="2207"/>
                    <a:pt x="954" y="2264"/>
                    <a:pt x="959" y="2323"/>
                  </a:cubicBezTo>
                  <a:lnTo>
                    <a:pt x="959" y="2326"/>
                  </a:lnTo>
                  <a:lnTo>
                    <a:pt x="959" y="2351"/>
                  </a:lnTo>
                  <a:lnTo>
                    <a:pt x="959" y="2687"/>
                  </a:lnTo>
                  <a:lnTo>
                    <a:pt x="790" y="2687"/>
                  </a:lnTo>
                  <a:close/>
                  <a:moveTo>
                    <a:pt x="2562" y="2687"/>
                  </a:moveTo>
                  <a:lnTo>
                    <a:pt x="2390" y="2687"/>
                  </a:lnTo>
                  <a:lnTo>
                    <a:pt x="2390" y="2382"/>
                  </a:lnTo>
                  <a:cubicBezTo>
                    <a:pt x="2390" y="2368"/>
                    <a:pt x="2379" y="2354"/>
                    <a:pt x="2362" y="2354"/>
                  </a:cubicBezTo>
                  <a:cubicBezTo>
                    <a:pt x="2345" y="2354"/>
                    <a:pt x="2334" y="2365"/>
                    <a:pt x="2334" y="2382"/>
                  </a:cubicBezTo>
                  <a:lnTo>
                    <a:pt x="2334" y="2687"/>
                  </a:lnTo>
                  <a:lnTo>
                    <a:pt x="1910" y="2687"/>
                  </a:lnTo>
                  <a:lnTo>
                    <a:pt x="1910" y="2382"/>
                  </a:lnTo>
                  <a:cubicBezTo>
                    <a:pt x="1910" y="2368"/>
                    <a:pt x="1899" y="2354"/>
                    <a:pt x="1882" y="2354"/>
                  </a:cubicBezTo>
                  <a:cubicBezTo>
                    <a:pt x="1865" y="2354"/>
                    <a:pt x="1854" y="2365"/>
                    <a:pt x="1854" y="2382"/>
                  </a:cubicBezTo>
                  <a:lnTo>
                    <a:pt x="1854" y="2687"/>
                  </a:lnTo>
                  <a:lnTo>
                    <a:pt x="1682" y="2687"/>
                  </a:lnTo>
                  <a:lnTo>
                    <a:pt x="1682" y="2354"/>
                  </a:lnTo>
                  <a:cubicBezTo>
                    <a:pt x="1682" y="2207"/>
                    <a:pt x="1800" y="2089"/>
                    <a:pt x="1944" y="2089"/>
                  </a:cubicBezTo>
                  <a:lnTo>
                    <a:pt x="2303" y="2089"/>
                  </a:lnTo>
                  <a:cubicBezTo>
                    <a:pt x="2447" y="2089"/>
                    <a:pt x="2562" y="2204"/>
                    <a:pt x="2562" y="2354"/>
                  </a:cubicBezTo>
                  <a:lnTo>
                    <a:pt x="2562" y="2687"/>
                  </a:lnTo>
                  <a:close/>
                  <a:moveTo>
                    <a:pt x="525" y="1905"/>
                  </a:moveTo>
                  <a:cubicBezTo>
                    <a:pt x="657" y="1905"/>
                    <a:pt x="767" y="1799"/>
                    <a:pt x="767" y="1663"/>
                  </a:cubicBezTo>
                  <a:cubicBezTo>
                    <a:pt x="767" y="1528"/>
                    <a:pt x="660" y="1420"/>
                    <a:pt x="525" y="1420"/>
                  </a:cubicBezTo>
                  <a:cubicBezTo>
                    <a:pt x="392" y="1420"/>
                    <a:pt x="282" y="1528"/>
                    <a:pt x="282" y="1663"/>
                  </a:cubicBezTo>
                  <a:cubicBezTo>
                    <a:pt x="282" y="1799"/>
                    <a:pt x="392" y="1905"/>
                    <a:pt x="525" y="1905"/>
                  </a:cubicBezTo>
                  <a:close/>
                  <a:moveTo>
                    <a:pt x="525" y="1499"/>
                  </a:moveTo>
                  <a:cubicBezTo>
                    <a:pt x="615" y="1499"/>
                    <a:pt x="688" y="1573"/>
                    <a:pt x="688" y="1663"/>
                  </a:cubicBezTo>
                  <a:cubicBezTo>
                    <a:pt x="688" y="1754"/>
                    <a:pt x="615" y="1826"/>
                    <a:pt x="525" y="1826"/>
                  </a:cubicBezTo>
                  <a:cubicBezTo>
                    <a:pt x="434" y="1826"/>
                    <a:pt x="361" y="1754"/>
                    <a:pt x="361" y="1663"/>
                  </a:cubicBezTo>
                  <a:cubicBezTo>
                    <a:pt x="361" y="1573"/>
                    <a:pt x="434" y="1499"/>
                    <a:pt x="525" y="1499"/>
                  </a:cubicBezTo>
                  <a:close/>
                </a:path>
              </a:pathLst>
            </a:custGeom>
            <a:solidFill>
              <a:schemeClr val="bg1"/>
            </a:solidFill>
            <a:ln>
              <a:noFill/>
            </a:ln>
            <a:effectLst/>
          </p:spPr>
          <p:txBody>
            <a:bodyPr wrap="none" anchor="ctr"/>
            <a:lstStyle/>
            <a:p>
              <a:endParaRPr lang="en-US" dirty="0"/>
            </a:p>
          </p:txBody>
        </p:sp>
      </p:grpSp>
      <p:sp>
        <p:nvSpPr>
          <p:cNvPr id="2" name="Title 1">
            <a:extLst>
              <a:ext uri="{FF2B5EF4-FFF2-40B4-BE49-F238E27FC236}">
                <a16:creationId xmlns:a16="http://schemas.microsoft.com/office/drawing/2014/main" id="{4B40A806-E1B5-7F4E-BFC5-413A5AFA8012}"/>
              </a:ext>
            </a:extLst>
          </p:cNvPr>
          <p:cNvSpPr>
            <a:spLocks noGrp="1"/>
          </p:cNvSpPr>
          <p:nvPr>
            <p:ph type="title"/>
          </p:nvPr>
        </p:nvSpPr>
        <p:spPr/>
        <p:txBody>
          <a:bodyPr/>
          <a:lstStyle/>
          <a:p>
            <a:r>
              <a:rPr lang="en-US" dirty="0"/>
              <a:t>Crafting Your Own Style</a:t>
            </a:r>
          </a:p>
        </p:txBody>
      </p:sp>
      <p:pic>
        <p:nvPicPr>
          <p:cNvPr id="5" name="Picture 4">
            <a:extLst>
              <a:ext uri="{FF2B5EF4-FFF2-40B4-BE49-F238E27FC236}">
                <a16:creationId xmlns:a16="http://schemas.microsoft.com/office/drawing/2014/main" id="{76DDE764-6082-954C-91A3-D2BB36F93BF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3244017" y="707700"/>
            <a:ext cx="2556375" cy="4435800"/>
          </a:xfrm>
          <a:prstGeom prst="rect">
            <a:avLst/>
          </a:prstGeom>
        </p:spPr>
      </p:pic>
    </p:spTree>
    <p:custDataLst>
      <p:tags r:id="rId1"/>
    </p:custDataLst>
    <p:extLst>
      <p:ext uri="{BB962C8B-B14F-4D97-AF65-F5344CB8AC3E}">
        <p14:creationId xmlns:p14="http://schemas.microsoft.com/office/powerpoint/2010/main" val="328848507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A98CB7-93D6-A140-ADF0-3B4E17ED3D40}"/>
              </a:ext>
            </a:extLst>
          </p:cNvPr>
          <p:cNvSpPr txBox="1"/>
          <p:nvPr/>
        </p:nvSpPr>
        <p:spPr>
          <a:xfrm>
            <a:off x="2309503" y="2153213"/>
            <a:ext cx="5740545" cy="861774"/>
          </a:xfrm>
          <a:prstGeom prst="rect">
            <a:avLst/>
          </a:prstGeom>
          <a:noFill/>
        </p:spPr>
        <p:txBody>
          <a:bodyPr wrap="square" rtlCol="0">
            <a:spAutoFit/>
          </a:bodyPr>
          <a:lstStyle/>
          <a:p>
            <a:r>
              <a:rPr lang="en-US" sz="5000" b="1" spc="1000" dirty="0">
                <a:solidFill>
                  <a:schemeClr val="bg1"/>
                </a:solidFill>
                <a:latin typeface="+mj-lt"/>
                <a:ea typeface="Open Sans" panose="020B0606030504020204" pitchFamily="34" charset="0"/>
                <a:cs typeface="Arial" panose="020B0604020202020204" pitchFamily="34" charset="0"/>
              </a:rPr>
              <a:t>QUESTIONS?</a:t>
            </a:r>
          </a:p>
        </p:txBody>
      </p:sp>
      <p:grpSp>
        <p:nvGrpSpPr>
          <p:cNvPr id="6" name="Group 5">
            <a:extLst>
              <a:ext uri="{FF2B5EF4-FFF2-40B4-BE49-F238E27FC236}">
                <a16:creationId xmlns:a16="http://schemas.microsoft.com/office/drawing/2014/main" id="{79DBA131-8B9E-2140-AB52-D761699649CC}"/>
              </a:ext>
            </a:extLst>
          </p:cNvPr>
          <p:cNvGrpSpPr/>
          <p:nvPr/>
        </p:nvGrpSpPr>
        <p:grpSpPr>
          <a:xfrm>
            <a:off x="1940707" y="1766026"/>
            <a:ext cx="1717688" cy="1629474"/>
            <a:chOff x="5580183" y="4525108"/>
            <a:chExt cx="4683576" cy="4443046"/>
          </a:xfrm>
        </p:grpSpPr>
        <p:cxnSp>
          <p:nvCxnSpPr>
            <p:cNvPr id="7" name="Straight Connector 6">
              <a:extLst>
                <a:ext uri="{FF2B5EF4-FFF2-40B4-BE49-F238E27FC236}">
                  <a16:creationId xmlns:a16="http://schemas.microsoft.com/office/drawing/2014/main" id="{B3E670F1-B0D4-4F44-B345-A05D71E2869A}"/>
                </a:ext>
              </a:extLst>
            </p:cNvPr>
            <p:cNvCxnSpPr/>
            <p:nvPr/>
          </p:nvCxnSpPr>
          <p:spPr>
            <a:xfrm>
              <a:off x="5580183" y="8944708"/>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2AC0F-E268-A342-A744-7EB9D92A767E}"/>
                </a:ext>
              </a:extLst>
            </p:cNvPr>
            <p:cNvCxnSpPr/>
            <p:nvPr/>
          </p:nvCxnSpPr>
          <p:spPr>
            <a:xfrm flipV="1">
              <a:off x="10263759" y="7716127"/>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69B829-FB62-624B-8ECC-B87A55FD7D3D}"/>
                </a:ext>
              </a:extLst>
            </p:cNvPr>
            <p:cNvCxnSpPr/>
            <p:nvPr/>
          </p:nvCxnSpPr>
          <p:spPr>
            <a:xfrm>
              <a:off x="5580183" y="4548554"/>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96EB35-4B9B-9343-8797-F770D312EA45}"/>
                </a:ext>
              </a:extLst>
            </p:cNvPr>
            <p:cNvCxnSpPr/>
            <p:nvPr/>
          </p:nvCxnSpPr>
          <p:spPr>
            <a:xfrm flipV="1">
              <a:off x="5603629" y="4525108"/>
              <a:ext cx="0" cy="4419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AE75DA-24AA-2C45-96CB-930B30DDE8EF}"/>
                </a:ext>
              </a:extLst>
            </p:cNvPr>
            <p:cNvCxnSpPr/>
            <p:nvPr/>
          </p:nvCxnSpPr>
          <p:spPr>
            <a:xfrm flipV="1">
              <a:off x="10263759" y="4525108"/>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0377164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3" name="Google Shape;76;p14">
            <a:extLst>
              <a:ext uri="{FF2B5EF4-FFF2-40B4-BE49-F238E27FC236}">
                <a16:creationId xmlns:a16="http://schemas.microsoft.com/office/drawing/2014/main" id="{43BA194F-B88A-40C4-9162-410379DCA63B}"/>
              </a:ext>
            </a:extLst>
          </p:cNvPr>
          <p:cNvSpPr txBox="1">
            <a:spLocks/>
          </p:cNvSpPr>
          <p:nvPr/>
        </p:nvSpPr>
        <p:spPr>
          <a:xfrm>
            <a:off x="458496" y="294197"/>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sp>
        <p:nvSpPr>
          <p:cNvPr id="4" name="TextBox 3">
            <a:extLst>
              <a:ext uri="{FF2B5EF4-FFF2-40B4-BE49-F238E27FC236}">
                <a16:creationId xmlns:a16="http://schemas.microsoft.com/office/drawing/2014/main" id="{A55161C9-64EF-4E3A-AE39-4C7289E6F64D}"/>
              </a:ext>
            </a:extLst>
          </p:cNvPr>
          <p:cNvSpPr txBox="1"/>
          <p:nvPr/>
        </p:nvSpPr>
        <p:spPr>
          <a:xfrm>
            <a:off x="397867" y="3921777"/>
            <a:ext cx="5021858" cy="830997"/>
          </a:xfrm>
          <a:prstGeom prst="rect">
            <a:avLst/>
          </a:prstGeom>
          <a:noFill/>
        </p:spPr>
        <p:txBody>
          <a:bodyPr wrap="square" lIns="182880" tIns="182880" rIns="182880" bIns="182880" rtlCol="0" anchor="b">
            <a:spAutoFit/>
          </a:bodyPr>
          <a:lstStyle/>
          <a:p>
            <a:r>
              <a:rPr lang="en-US" sz="1500" dirty="0">
                <a:solidFill>
                  <a:schemeClr val="bg1"/>
                </a:solidFill>
                <a:latin typeface="Arial" panose="020B0604020202020204" pitchFamily="34" charset="0"/>
                <a:cs typeface="Arial" panose="020B0604020202020204" pitchFamily="34" charset="0"/>
              </a:rPr>
              <a:t>Presented by: Drew Lewis (he/him/his)</a:t>
            </a:r>
          </a:p>
          <a:p>
            <a:r>
              <a:rPr lang="en-US" sz="1500" dirty="0">
                <a:solidFill>
                  <a:schemeClr val="bg1"/>
                </a:solidFill>
                <a:latin typeface="Arial" panose="020B0604020202020204" pitchFamily="34" charset="0"/>
                <a:cs typeface="Arial" panose="020B0604020202020204" pitchFamily="34" charset="0"/>
              </a:rPr>
              <a:t>Client Development Specialist</a:t>
            </a:r>
          </a:p>
        </p:txBody>
      </p:sp>
    </p:spTree>
    <p:custDataLst>
      <p:tags r:id="rId1"/>
    </p:custDataLst>
    <p:extLst>
      <p:ext uri="{BB962C8B-B14F-4D97-AF65-F5344CB8AC3E}">
        <p14:creationId xmlns:p14="http://schemas.microsoft.com/office/powerpoint/2010/main" val="67403652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0A806-E1B5-7F4E-BFC5-413A5AFA8012}"/>
              </a:ext>
            </a:extLst>
          </p:cNvPr>
          <p:cNvSpPr>
            <a:spLocks noGrp="1"/>
          </p:cNvSpPr>
          <p:nvPr>
            <p:ph type="title"/>
          </p:nvPr>
        </p:nvSpPr>
        <p:spPr>
          <a:xfrm>
            <a:off x="376814" y="287522"/>
            <a:ext cx="6636382" cy="369054"/>
          </a:xfrm>
        </p:spPr>
        <p:txBody>
          <a:bodyPr/>
          <a:lstStyle/>
          <a:p>
            <a:r>
              <a:rPr lang="en-US" dirty="0"/>
              <a:t>What Are Leadership Styles?</a:t>
            </a:r>
          </a:p>
        </p:txBody>
      </p:sp>
      <p:sp>
        <p:nvSpPr>
          <p:cNvPr id="10" name="Text Placeholder 9">
            <a:extLst>
              <a:ext uri="{FF2B5EF4-FFF2-40B4-BE49-F238E27FC236}">
                <a16:creationId xmlns:a16="http://schemas.microsoft.com/office/drawing/2014/main" id="{A1A123B4-E24C-4F4D-985A-EBF25254E738}"/>
              </a:ext>
            </a:extLst>
          </p:cNvPr>
          <p:cNvSpPr>
            <a:spLocks noGrp="1"/>
          </p:cNvSpPr>
          <p:nvPr>
            <p:ph type="body" sz="quarter" idx="13"/>
          </p:nvPr>
        </p:nvSpPr>
        <p:spPr>
          <a:xfrm>
            <a:off x="376814" y="930042"/>
            <a:ext cx="3280786" cy="3942774"/>
          </a:xfrm>
          <a:prstGeom prst="rect">
            <a:avLst/>
          </a:prstGeom>
        </p:spPr>
        <p:txBody>
          <a:bodyPr anchor="ctr"/>
          <a:lstStyle/>
          <a:p>
            <a:pPr marL="285750" lvl="1" indent="-285750"/>
            <a:r>
              <a:rPr lang="en-US" sz="1300" dirty="0"/>
              <a:t>Different ways to provide direction </a:t>
            </a:r>
            <a:br>
              <a:rPr lang="en-US" sz="1300" dirty="0"/>
            </a:br>
            <a:r>
              <a:rPr lang="en-US" sz="1300" dirty="0"/>
              <a:t>to your team or </a:t>
            </a:r>
            <a:r>
              <a:rPr lang="en-US" sz="1300" dirty="0" smtClean="0"/>
              <a:t>organization.</a:t>
            </a:r>
            <a:endParaRPr lang="en-US" sz="1300" dirty="0"/>
          </a:p>
          <a:p>
            <a:pPr marL="285750" lvl="1" indent="-285750"/>
            <a:r>
              <a:rPr lang="en-US" sz="1300" dirty="0"/>
              <a:t>There is no best leadership style </a:t>
            </a:r>
            <a:br>
              <a:rPr lang="en-US" sz="1300" dirty="0"/>
            </a:br>
            <a:r>
              <a:rPr lang="en-US" sz="1300" dirty="0"/>
              <a:t>for every </a:t>
            </a:r>
            <a:r>
              <a:rPr lang="en-US" sz="1300" dirty="0" smtClean="0"/>
              <a:t>situation.</a:t>
            </a:r>
            <a:endParaRPr lang="en-US" sz="1300" dirty="0"/>
          </a:p>
          <a:p>
            <a:pPr marL="285750" lvl="1" indent="-285750"/>
            <a:r>
              <a:rPr lang="en-US" sz="1300" dirty="0"/>
              <a:t>Different </a:t>
            </a:r>
            <a:r>
              <a:rPr lang="en-US" sz="1300" dirty="0" smtClean="0"/>
              <a:t>teams </a:t>
            </a:r>
            <a:r>
              <a:rPr lang="en-US" sz="1300" dirty="0"/>
              <a:t>and different organizations, need different </a:t>
            </a:r>
            <a:br>
              <a:rPr lang="en-US" sz="1300" dirty="0"/>
            </a:br>
            <a:r>
              <a:rPr lang="en-US" sz="1300" dirty="0"/>
              <a:t>kinds of leadership. </a:t>
            </a:r>
          </a:p>
        </p:txBody>
      </p:sp>
      <p:pic>
        <p:nvPicPr>
          <p:cNvPr id="4" name="Picture 3" descr="A group of people sitting around a table with a sign above them&#10;&#10;Description automatically generated with low confidence">
            <a:extLst>
              <a:ext uri="{FF2B5EF4-FFF2-40B4-BE49-F238E27FC236}">
                <a16:creationId xmlns:a16="http://schemas.microsoft.com/office/drawing/2014/main" id="{775A70E4-454F-4F4E-9583-1B46D5F224FB}"/>
              </a:ext>
            </a:extLst>
          </p:cNvPr>
          <p:cNvPicPr>
            <a:picLocks noChangeAspect="1"/>
          </p:cNvPicPr>
          <p:nvPr/>
        </p:nvPicPr>
        <p:blipFill>
          <a:blip r:embed="rId4"/>
          <a:stretch>
            <a:fillRect/>
          </a:stretch>
        </p:blipFill>
        <p:spPr>
          <a:xfrm>
            <a:off x="2953593" y="1130453"/>
            <a:ext cx="6166131" cy="3468786"/>
          </a:xfrm>
          <a:prstGeom prst="rect">
            <a:avLst/>
          </a:prstGeom>
        </p:spPr>
      </p:pic>
    </p:spTree>
    <p:custDataLst>
      <p:tags r:id="rId1"/>
    </p:custDataLst>
    <p:extLst>
      <p:ext uri="{BB962C8B-B14F-4D97-AF65-F5344CB8AC3E}">
        <p14:creationId xmlns:p14="http://schemas.microsoft.com/office/powerpoint/2010/main" val="150946666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546495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Transformational Leadership</a:t>
            </a:r>
          </a:p>
        </p:txBody>
      </p:sp>
    </p:spTree>
    <p:custDataLst>
      <p:tags r:id="rId1"/>
    </p:custDataLst>
    <p:extLst>
      <p:ext uri="{BB962C8B-B14F-4D97-AF65-F5344CB8AC3E}">
        <p14:creationId xmlns:p14="http://schemas.microsoft.com/office/powerpoint/2010/main" val="261298641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rotWithShape="1">
          <a:blip r:embed="rId4"/>
          <a:srcRect t="13379" r="1537" b="40502"/>
          <a:stretch/>
        </p:blipFill>
        <p:spPr bwMode="auto">
          <a:xfrm flipH="1">
            <a:off x="4192795" y="1"/>
            <a:ext cx="4951204"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71980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2" name="Rectangle 11">
            <a:extLst>
              <a:ext uri="{FF2B5EF4-FFF2-40B4-BE49-F238E27FC236}">
                <a16:creationId xmlns:a16="http://schemas.microsoft.com/office/drawing/2014/main" id="{96D585AD-B18C-4273-ACE9-466454EAA502}"/>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152400" y="3779414"/>
            <a:ext cx="2743200" cy="465512"/>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Sometimes referred to as a visionary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leader.</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BD0637D-F652-43EC-BD75-2C581BB761DC}"/>
              </a:ext>
            </a:extLst>
          </p:cNvPr>
          <p:cNvSpPr txBox="1"/>
          <p:nvPr/>
        </p:nvSpPr>
        <p:spPr>
          <a:xfrm>
            <a:off x="6248402" y="3779414"/>
            <a:ext cx="2743200" cy="896399"/>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Part of this process is the leader pushing employees outside of their comfort zones to help achieve the vision.</a:t>
            </a:r>
          </a:p>
        </p:txBody>
      </p:sp>
      <p:sp>
        <p:nvSpPr>
          <p:cNvPr id="15" name="TextBox 14">
            <a:extLst>
              <a:ext uri="{FF2B5EF4-FFF2-40B4-BE49-F238E27FC236}">
                <a16:creationId xmlns:a16="http://schemas.microsoft.com/office/drawing/2014/main" id="{D02AE9D6-6614-4812-A501-C1156B1A5E85}"/>
              </a:ext>
            </a:extLst>
          </p:cNvPr>
          <p:cNvSpPr txBox="1"/>
          <p:nvPr/>
        </p:nvSpPr>
        <p:spPr>
          <a:xfrm>
            <a:off x="3200400" y="3779414"/>
            <a:ext cx="2743200" cy="680956"/>
          </a:xfrm>
          <a:prstGeom prst="rect">
            <a:avLst/>
          </a:prstGeom>
          <a:noFill/>
        </p:spPr>
        <p:txBody>
          <a:bodyPr wrap="square" lIns="34290" tIns="17145" rIns="34290" bIns="17145" rtlCol="0">
            <a:spAutoFit/>
          </a:bodyPr>
          <a:lstStyle/>
          <a:p>
            <a:pPr algn="ctr"/>
            <a:r>
              <a:rPr lang="en-US" sz="1400" dirty="0">
                <a:solidFill>
                  <a:schemeClr val="tx1">
                    <a:lumMod val="50000"/>
                    <a:lumOff val="50000"/>
                  </a:schemeClr>
                </a:solidFill>
                <a:ea typeface="Open Sans Light" panose="020B0306030504020204" pitchFamily="34" charset="0"/>
                <a:cs typeface="Arial" panose="020B0604020202020204" pitchFamily="34" charset="0"/>
              </a:rPr>
              <a:t>Inspires their team with a grand vision and then encourages and empowers them to achieve it. </a:t>
            </a: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144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20" name="Rectangle 8">
            <a:extLst>
              <a:ext uri="{FF2B5EF4-FFF2-40B4-BE49-F238E27FC236}">
                <a16:creationId xmlns:a16="http://schemas.microsoft.com/office/drawing/2014/main" id="{F41C45AC-08C3-48D0-9C4A-FCCBDF282E54}"/>
              </a:ext>
            </a:extLst>
          </p:cNvPr>
          <p:cNvSpPr>
            <a:spLocks noChangeArrowheads="1"/>
          </p:cNvSpPr>
          <p:nvPr/>
        </p:nvSpPr>
        <p:spPr bwMode="auto">
          <a:xfrm>
            <a:off x="4192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02.</a:t>
            </a:r>
          </a:p>
        </p:txBody>
      </p:sp>
      <p:sp>
        <p:nvSpPr>
          <p:cNvPr id="21" name="Rectangle 8">
            <a:extLst>
              <a:ext uri="{FF2B5EF4-FFF2-40B4-BE49-F238E27FC236}">
                <a16:creationId xmlns:a16="http://schemas.microsoft.com/office/drawing/2014/main" id="{254A143F-036B-49A7-B524-0D240B0EA1A6}"/>
              </a:ext>
            </a:extLst>
          </p:cNvPr>
          <p:cNvSpPr>
            <a:spLocks noChangeArrowheads="1"/>
          </p:cNvSpPr>
          <p:nvPr/>
        </p:nvSpPr>
        <p:spPr bwMode="auto">
          <a:xfrm>
            <a:off x="7240798"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03.</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1298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F0545B-D992-41E4-815D-C9089F369515}"/>
              </a:ext>
            </a:extLst>
          </p:cNvPr>
          <p:cNvCxnSpPr>
            <a:cxnSpLocks/>
          </p:cNvCxnSpPr>
          <p:nvPr/>
        </p:nvCxnSpPr>
        <p:spPr>
          <a:xfrm>
            <a:off x="4346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EA0B1C-1537-46D9-8AEE-66D70FB8419A}"/>
              </a:ext>
            </a:extLst>
          </p:cNvPr>
          <p:cNvCxnSpPr>
            <a:cxnSpLocks/>
          </p:cNvCxnSpPr>
          <p:nvPr/>
        </p:nvCxnSpPr>
        <p:spPr>
          <a:xfrm>
            <a:off x="7394203"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Transformational </a:t>
            </a:r>
            <a:br>
              <a:rPr lang="en-US" sz="2800" dirty="0"/>
            </a:br>
            <a:r>
              <a:rPr lang="en-US" sz="2800" dirty="0"/>
              <a:t>Leadership Overview</a:t>
            </a:r>
          </a:p>
        </p:txBody>
      </p:sp>
    </p:spTree>
    <p:custDataLst>
      <p:tags r:id="rId1"/>
    </p:custDataLst>
    <p:extLst>
      <p:ext uri="{BB962C8B-B14F-4D97-AF65-F5344CB8AC3E}">
        <p14:creationId xmlns:p14="http://schemas.microsoft.com/office/powerpoint/2010/main" val="291226891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9D12F0B-32B1-4C33-9465-2898F2123138}"/>
              </a:ext>
            </a:extLst>
          </p:cNvPr>
          <p:cNvPicPr>
            <a:picLocks noChangeAspect="1" noChangeArrowheads="1"/>
          </p:cNvPicPr>
          <p:nvPr/>
        </p:nvPicPr>
        <p:blipFill rotWithShape="1">
          <a:blip r:embed="rId4"/>
          <a:srcRect l="109" t="11320" r="5113" b="28678"/>
          <a:stretch/>
        </p:blipFill>
        <p:spPr bwMode="auto">
          <a:xfrm>
            <a:off x="3366287" y="1"/>
            <a:ext cx="5777714" cy="24385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D00C967-799C-45FF-BA6C-1B5941CF1E93}"/>
              </a:ext>
            </a:extLst>
          </p:cNvPr>
          <p:cNvSpPr/>
          <p:nvPr/>
        </p:nvSpPr>
        <p:spPr>
          <a:xfrm>
            <a:off x="0" y="0"/>
            <a:ext cx="7181112"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1" name="Rectangle 10">
            <a:extLst>
              <a:ext uri="{FF2B5EF4-FFF2-40B4-BE49-F238E27FC236}">
                <a16:creationId xmlns:a16="http://schemas.microsoft.com/office/drawing/2014/main" id="{F72E77D2-53D7-4B0B-9384-0A153D5D6E00}"/>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3" name="TextBox 12">
            <a:extLst>
              <a:ext uri="{FF2B5EF4-FFF2-40B4-BE49-F238E27FC236}">
                <a16:creationId xmlns:a16="http://schemas.microsoft.com/office/drawing/2014/main" id="{1384E9EF-FF21-44DA-ADB8-CDC046A0F9AF}"/>
              </a:ext>
            </a:extLst>
          </p:cNvPr>
          <p:cNvSpPr txBox="1"/>
          <p:nvPr/>
        </p:nvSpPr>
        <p:spPr>
          <a:xfrm>
            <a:off x="284748" y="3462714"/>
            <a:ext cx="4002505" cy="1265731"/>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Lower turnover rate and higher morale</a:t>
            </a: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Individuals are given a high degree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of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autonomy.</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Teams are united by a common cause which 	leads to growth within the company</a:t>
            </a:r>
          </a:p>
        </p:txBody>
      </p:sp>
      <p:sp>
        <p:nvSpPr>
          <p:cNvPr id="16" name="Rectangle 8">
            <a:extLst>
              <a:ext uri="{FF2B5EF4-FFF2-40B4-BE49-F238E27FC236}">
                <a16:creationId xmlns:a16="http://schemas.microsoft.com/office/drawing/2014/main" id="{4FFFC3A8-1562-4A25-9384-7AF96B6C2939}"/>
              </a:ext>
            </a:extLst>
          </p:cNvPr>
          <p:cNvSpPr>
            <a:spLocks noChangeArrowheads="1"/>
          </p:cNvSpPr>
          <p:nvPr/>
        </p:nvSpPr>
        <p:spPr bwMode="auto">
          <a:xfrm>
            <a:off x="1835714" y="2636896"/>
            <a:ext cx="90057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4"/>
                </a:solidFill>
                <a:cs typeface="Arial" panose="020B0604020202020204" pitchFamily="34" charset="0"/>
              </a:rPr>
              <a:t>Pros</a:t>
            </a:r>
          </a:p>
        </p:txBody>
      </p:sp>
      <p:cxnSp>
        <p:nvCxnSpPr>
          <p:cNvPr id="22" name="Straight Connector 21">
            <a:extLst>
              <a:ext uri="{FF2B5EF4-FFF2-40B4-BE49-F238E27FC236}">
                <a16:creationId xmlns:a16="http://schemas.microsoft.com/office/drawing/2014/main" id="{EC711AB1-F103-41A7-A904-2FF5C5C56AB5}"/>
              </a:ext>
            </a:extLst>
          </p:cNvPr>
          <p:cNvCxnSpPr>
            <a:cxnSpLocks/>
          </p:cNvCxnSpPr>
          <p:nvPr/>
        </p:nvCxnSpPr>
        <p:spPr>
          <a:xfrm>
            <a:off x="2060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5C2DECA-9471-4909-981D-64BBC688C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9" name="Title 11">
            <a:extLst>
              <a:ext uri="{FF2B5EF4-FFF2-40B4-BE49-F238E27FC236}">
                <a16:creationId xmlns:a16="http://schemas.microsoft.com/office/drawing/2014/main" id="{451490D1-5C91-4FD5-AD83-B7BE113A36A8}"/>
              </a:ext>
            </a:extLst>
          </p:cNvPr>
          <p:cNvSpPr txBox="1">
            <a:spLocks/>
          </p:cNvSpPr>
          <p:nvPr/>
        </p:nvSpPr>
        <p:spPr>
          <a:xfrm>
            <a:off x="448730" y="864329"/>
            <a:ext cx="8223782" cy="707632"/>
          </a:xfrm>
          <a:prstGeom prst="rect">
            <a:avLst/>
          </a:prstGeom>
        </p:spPr>
        <p:txBody>
          <a:bodyPr anchor="ct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sz="2800" dirty="0"/>
              <a:t>Transformational </a:t>
            </a:r>
            <a:br>
              <a:rPr lang="en-US" sz="2800" dirty="0"/>
            </a:br>
            <a:r>
              <a:rPr lang="en-US" sz="2800" dirty="0"/>
              <a:t>Leadership Pros &amp; Cons</a:t>
            </a:r>
          </a:p>
        </p:txBody>
      </p:sp>
      <p:sp>
        <p:nvSpPr>
          <p:cNvPr id="18" name="TextBox 17">
            <a:extLst>
              <a:ext uri="{FF2B5EF4-FFF2-40B4-BE49-F238E27FC236}">
                <a16:creationId xmlns:a16="http://schemas.microsoft.com/office/drawing/2014/main" id="{0B3DC06C-C55A-4A98-B101-943EE9AA2752}"/>
              </a:ext>
            </a:extLst>
          </p:cNvPr>
          <p:cNvSpPr txBox="1"/>
          <p:nvPr/>
        </p:nvSpPr>
        <p:spPr>
          <a:xfrm>
            <a:off x="4856748" y="3462714"/>
            <a:ext cx="4002505" cy="1481175"/>
          </a:xfrm>
          <a:prstGeom prst="rect">
            <a:avLst/>
          </a:prstGeom>
          <a:noFill/>
        </p:spPr>
        <p:txBody>
          <a:bodyPr wrap="square" lIns="34290" tIns="17145" rIns="34290" bIns="17145" rtlCol="0">
            <a:spAutoFit/>
          </a:bodyPr>
          <a:lstStyle/>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Constant involvement from the leader can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lead to increased pressure and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burnout.</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Success dependent on team that does </a:t>
            </a:r>
            <a:br>
              <a:rPr lang="en-US" sz="1400" dirty="0">
                <a:solidFill>
                  <a:schemeClr val="tx1">
                    <a:lumMod val="50000"/>
                    <a:lumOff val="50000"/>
                  </a:schemeClr>
                </a:solidFill>
                <a:ea typeface="Open Sans Light" panose="020B0306030504020204" pitchFamily="34" charset="0"/>
                <a:cs typeface="Arial" panose="020B0604020202020204" pitchFamily="34" charset="0"/>
              </a:rPr>
            </a:br>
            <a:r>
              <a:rPr lang="en-US" sz="1400" dirty="0">
                <a:solidFill>
                  <a:schemeClr val="tx1">
                    <a:lumMod val="50000"/>
                    <a:lumOff val="50000"/>
                  </a:schemeClr>
                </a:solidFill>
                <a:ea typeface="Open Sans Light" panose="020B0306030504020204" pitchFamily="34" charset="0"/>
                <a:cs typeface="Arial" panose="020B0604020202020204" pitchFamily="34" charset="0"/>
              </a:rPr>
              <a:t>	not need constant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supervision.</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a:p>
            <a:pPr indent="-228600" defTabSz="228600">
              <a:spcAft>
                <a:spcPts val="600"/>
              </a:spcAft>
              <a:buClr>
                <a:schemeClr val="accent1"/>
              </a:buClr>
              <a:buSzPct val="150000"/>
              <a:buFont typeface="Arial" panose="020B0604020202020204" pitchFamily="34" charset="0"/>
              <a:buChar char="›"/>
            </a:pPr>
            <a:r>
              <a:rPr lang="en-US" sz="1400" dirty="0">
                <a:solidFill>
                  <a:schemeClr val="tx1">
                    <a:lumMod val="50000"/>
                    <a:lumOff val="50000"/>
                  </a:schemeClr>
                </a:solidFill>
                <a:ea typeface="Open Sans Light" panose="020B0306030504020204" pitchFamily="34" charset="0"/>
                <a:cs typeface="Arial" panose="020B0604020202020204" pitchFamily="34" charset="0"/>
              </a:rPr>
              <a:t>Can lose sight of individual employee 	</a:t>
            </a:r>
            <a:r>
              <a:rPr lang="en-US" sz="1400" dirty="0" smtClean="0">
                <a:solidFill>
                  <a:schemeClr val="tx1">
                    <a:lumMod val="50000"/>
                    <a:lumOff val="50000"/>
                  </a:schemeClr>
                </a:solidFill>
                <a:ea typeface="Open Sans Light" panose="020B0306030504020204" pitchFamily="34" charset="0"/>
                <a:cs typeface="Arial" panose="020B0604020202020204" pitchFamily="34" charset="0"/>
              </a:rPr>
              <a:t>development.</a:t>
            </a:r>
            <a:endParaRPr lang="en-US" sz="1400" dirty="0">
              <a:solidFill>
                <a:schemeClr val="tx1">
                  <a:lumMod val="50000"/>
                  <a:lumOff val="50000"/>
                </a:schemeClr>
              </a:solidFill>
              <a:ea typeface="Open Sans Light" panose="020B0306030504020204" pitchFamily="34" charset="0"/>
              <a:cs typeface="Arial" panose="020B0604020202020204" pitchFamily="34" charset="0"/>
            </a:endParaRPr>
          </a:p>
        </p:txBody>
      </p:sp>
      <p:sp>
        <p:nvSpPr>
          <p:cNvPr id="24" name="Rectangle 8">
            <a:extLst>
              <a:ext uri="{FF2B5EF4-FFF2-40B4-BE49-F238E27FC236}">
                <a16:creationId xmlns:a16="http://schemas.microsoft.com/office/drawing/2014/main" id="{09836E24-5816-4B45-B4D7-519BC828D8E6}"/>
              </a:ext>
            </a:extLst>
          </p:cNvPr>
          <p:cNvSpPr>
            <a:spLocks noChangeArrowheads="1"/>
          </p:cNvSpPr>
          <p:nvPr/>
        </p:nvSpPr>
        <p:spPr bwMode="auto">
          <a:xfrm>
            <a:off x="6115499" y="2636896"/>
            <a:ext cx="1485002"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Cons</a:t>
            </a:r>
          </a:p>
        </p:txBody>
      </p:sp>
      <p:cxnSp>
        <p:nvCxnSpPr>
          <p:cNvPr id="27" name="Straight Connector 26">
            <a:extLst>
              <a:ext uri="{FF2B5EF4-FFF2-40B4-BE49-F238E27FC236}">
                <a16:creationId xmlns:a16="http://schemas.microsoft.com/office/drawing/2014/main" id="{CD400E06-CC3F-4F94-8916-2533D7ADE16D}"/>
              </a:ext>
            </a:extLst>
          </p:cNvPr>
          <p:cNvCxnSpPr>
            <a:cxnSpLocks/>
          </p:cNvCxnSpPr>
          <p:nvPr/>
        </p:nvCxnSpPr>
        <p:spPr>
          <a:xfrm>
            <a:off x="6632201" y="328256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668970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C41D7-87F1-A44A-8859-0F13862AB7F6}"/>
              </a:ext>
            </a:extLst>
          </p:cNvPr>
          <p:cNvSpPr txBox="1"/>
          <p:nvPr/>
        </p:nvSpPr>
        <p:spPr>
          <a:xfrm>
            <a:off x="3375097" y="3935084"/>
            <a:ext cx="2601280" cy="341632"/>
          </a:xfrm>
          <a:prstGeom prst="rect">
            <a:avLst/>
          </a:prstGeom>
          <a:noFill/>
        </p:spPr>
        <p:txBody>
          <a:bodyPr wrap="square" rtlCol="0">
            <a:spAutoFit/>
          </a:bodyPr>
          <a:lstStyle/>
          <a:p>
            <a:pPr algn="ctr">
              <a:lnSpc>
                <a:spcPct val="90000"/>
              </a:lnSpc>
            </a:pPr>
            <a:r>
              <a:rPr lang="en-US" b="1" dirty="0">
                <a:solidFill>
                  <a:schemeClr val="accent3"/>
                </a:solidFill>
                <a:latin typeface="+mj-lt"/>
                <a:ea typeface="Open Sans" panose="020B0606030504020204" pitchFamily="34" charset="0"/>
                <a:cs typeface="Arial" panose="020B0604020202020204" pitchFamily="34" charset="0"/>
              </a:rPr>
              <a:t>Jeff Bezos </a:t>
            </a:r>
          </a:p>
        </p:txBody>
      </p:sp>
      <p:sp>
        <p:nvSpPr>
          <p:cNvPr id="12" name="Rectangle 11">
            <a:extLst>
              <a:ext uri="{FF2B5EF4-FFF2-40B4-BE49-F238E27FC236}">
                <a16:creationId xmlns:a16="http://schemas.microsoft.com/office/drawing/2014/main" id="{349E311A-5C6A-ED4D-86ED-EF8DAF588C9B}"/>
              </a:ext>
            </a:extLst>
          </p:cNvPr>
          <p:cNvSpPr/>
          <p:nvPr/>
        </p:nvSpPr>
        <p:spPr>
          <a:xfrm>
            <a:off x="3375097" y="4259533"/>
            <a:ext cx="2601280" cy="677108"/>
          </a:xfrm>
          <a:prstGeom prst="rect">
            <a:avLst/>
          </a:prstGeom>
        </p:spPr>
        <p:txBody>
          <a:bodyPr wrap="square">
            <a:spAutoFit/>
          </a:bodyPr>
          <a:lstStyle/>
          <a:p>
            <a:pPr algn="ctr"/>
            <a:r>
              <a:rPr lang="en-US" sz="1000" dirty="0">
                <a:solidFill>
                  <a:schemeClr val="tx2"/>
                </a:solidFill>
                <a:ea typeface="Open Sans" panose="020B0606030504020204" pitchFamily="34" charset="0"/>
                <a:cs typeface="Arial" panose="020B0604020202020204" pitchFamily="34" charset="0"/>
              </a:rPr>
              <a:t>Founder and Executive Chairman </a:t>
            </a:r>
            <a:br>
              <a:rPr lang="en-US" sz="1000" dirty="0">
                <a:solidFill>
                  <a:schemeClr val="tx2"/>
                </a:solidFill>
                <a:ea typeface="Open Sans" panose="020B0606030504020204" pitchFamily="34" charset="0"/>
                <a:cs typeface="Arial" panose="020B0604020202020204" pitchFamily="34" charset="0"/>
              </a:rPr>
            </a:br>
            <a:r>
              <a:rPr lang="en-US" sz="1000" dirty="0">
                <a:solidFill>
                  <a:schemeClr val="tx2"/>
                </a:solidFill>
                <a:ea typeface="Open Sans" panose="020B0606030504020204" pitchFamily="34" charset="0"/>
                <a:cs typeface="Arial" panose="020B0604020202020204" pitchFamily="34" charset="0"/>
              </a:rPr>
              <a:t>of Amazon</a:t>
            </a:r>
          </a:p>
          <a:p>
            <a:pPr algn="ctr"/>
            <a:r>
              <a:rPr lang="en-US" sz="1000" dirty="0">
                <a:solidFill>
                  <a:schemeClr val="tx2"/>
                </a:solidFill>
                <a:ea typeface="Open Sans" panose="020B0606030504020204" pitchFamily="34" charset="0"/>
                <a:cs typeface="Arial" panose="020B0604020202020204" pitchFamily="34" charset="0"/>
              </a:rPr>
              <a:t/>
            </a:r>
            <a:br>
              <a:rPr lang="en-US" sz="1000" dirty="0">
                <a:solidFill>
                  <a:schemeClr val="tx2"/>
                </a:solidFill>
                <a:ea typeface="Open Sans" panose="020B0606030504020204" pitchFamily="34" charset="0"/>
                <a:cs typeface="Arial" panose="020B0604020202020204" pitchFamily="34" charset="0"/>
              </a:rPr>
            </a:br>
            <a:r>
              <a:rPr lang="en-US" sz="800" dirty="0">
                <a:solidFill>
                  <a:schemeClr val="tx2">
                    <a:lumMod val="20000"/>
                    <a:lumOff val="80000"/>
                  </a:schemeClr>
                </a:solidFill>
                <a:ea typeface="Open Sans" panose="020B0606030504020204" pitchFamily="34" charset="0"/>
                <a:cs typeface="Arial" panose="020B0604020202020204" pitchFamily="34" charset="0"/>
              </a:rPr>
              <a:t>Photo Credit: succeedfeed.com</a:t>
            </a:r>
          </a:p>
        </p:txBody>
      </p:sp>
      <p:sp>
        <p:nvSpPr>
          <p:cNvPr id="33" name="TextBox 32">
            <a:extLst>
              <a:ext uri="{FF2B5EF4-FFF2-40B4-BE49-F238E27FC236}">
                <a16:creationId xmlns:a16="http://schemas.microsoft.com/office/drawing/2014/main" id="{30A57EFD-91C0-CB4F-8980-65927EBE0CE8}"/>
              </a:ext>
            </a:extLst>
          </p:cNvPr>
          <p:cNvSpPr txBox="1"/>
          <p:nvPr/>
        </p:nvSpPr>
        <p:spPr>
          <a:xfrm>
            <a:off x="6285635" y="3935084"/>
            <a:ext cx="2602871" cy="341632"/>
          </a:xfrm>
          <a:prstGeom prst="rect">
            <a:avLst/>
          </a:prstGeom>
          <a:noFill/>
        </p:spPr>
        <p:txBody>
          <a:bodyPr wrap="square" rtlCol="0">
            <a:spAutoFit/>
          </a:bodyPr>
          <a:lstStyle/>
          <a:p>
            <a:pPr algn="ctr">
              <a:lnSpc>
                <a:spcPct val="90000"/>
              </a:lnSpc>
            </a:pPr>
            <a:r>
              <a:rPr lang="en-US" b="1" dirty="0">
                <a:solidFill>
                  <a:schemeClr val="accent3"/>
                </a:solidFill>
                <a:latin typeface="+mj-lt"/>
                <a:ea typeface="Open Sans" panose="020B0606030504020204" pitchFamily="34" charset="0"/>
                <a:cs typeface="Arial" panose="020B0604020202020204" pitchFamily="34" charset="0"/>
              </a:rPr>
              <a:t>Elon Musk </a:t>
            </a:r>
          </a:p>
        </p:txBody>
      </p:sp>
      <p:sp>
        <p:nvSpPr>
          <p:cNvPr id="34" name="Rectangle 33">
            <a:extLst>
              <a:ext uri="{FF2B5EF4-FFF2-40B4-BE49-F238E27FC236}">
                <a16:creationId xmlns:a16="http://schemas.microsoft.com/office/drawing/2014/main" id="{D1830CCB-848A-0943-9E6D-01726A12052D}"/>
              </a:ext>
            </a:extLst>
          </p:cNvPr>
          <p:cNvSpPr/>
          <p:nvPr/>
        </p:nvSpPr>
        <p:spPr>
          <a:xfrm>
            <a:off x="6285635" y="4259533"/>
            <a:ext cx="2602871" cy="677108"/>
          </a:xfrm>
          <a:prstGeom prst="rect">
            <a:avLst/>
          </a:prstGeom>
        </p:spPr>
        <p:txBody>
          <a:bodyPr wrap="square">
            <a:spAutoFit/>
          </a:bodyPr>
          <a:lstStyle/>
          <a:p>
            <a:pPr algn="ctr"/>
            <a:r>
              <a:rPr lang="en-US" sz="1100" dirty="0">
                <a:solidFill>
                  <a:schemeClr val="tx2"/>
                </a:solidFill>
                <a:ea typeface="Open Sans" panose="020B0606030504020204" pitchFamily="34" charset="0"/>
                <a:cs typeface="Arial" panose="020B0604020202020204" pitchFamily="34" charset="0"/>
              </a:rPr>
              <a:t>CEO and Product Architect </a:t>
            </a:r>
            <a:br>
              <a:rPr lang="en-US" sz="1100" dirty="0">
                <a:solidFill>
                  <a:schemeClr val="tx2"/>
                </a:solidFill>
                <a:ea typeface="Open Sans" panose="020B0606030504020204" pitchFamily="34" charset="0"/>
                <a:cs typeface="Arial" panose="020B0604020202020204" pitchFamily="34" charset="0"/>
              </a:rPr>
            </a:br>
            <a:r>
              <a:rPr lang="en-US" sz="1100" dirty="0">
                <a:solidFill>
                  <a:schemeClr val="tx2"/>
                </a:solidFill>
                <a:ea typeface="Open Sans" panose="020B0606030504020204" pitchFamily="34" charset="0"/>
                <a:cs typeface="Arial" panose="020B0604020202020204" pitchFamily="34" charset="0"/>
              </a:rPr>
              <a:t>of Tesla, Inc.</a:t>
            </a:r>
          </a:p>
          <a:p>
            <a:pPr algn="ctr"/>
            <a:r>
              <a:rPr lang="en-US" sz="800" dirty="0">
                <a:solidFill>
                  <a:schemeClr val="tx2"/>
                </a:solidFill>
                <a:ea typeface="Open Sans" panose="020B0606030504020204" pitchFamily="34" charset="0"/>
                <a:cs typeface="Arial" panose="020B0604020202020204" pitchFamily="34" charset="0"/>
              </a:rPr>
              <a:t/>
            </a:r>
            <a:br>
              <a:rPr lang="en-US" sz="800" dirty="0">
                <a:solidFill>
                  <a:schemeClr val="tx2"/>
                </a:solidFill>
                <a:ea typeface="Open Sans" panose="020B0606030504020204" pitchFamily="34" charset="0"/>
                <a:cs typeface="Arial" panose="020B0604020202020204" pitchFamily="34" charset="0"/>
              </a:rPr>
            </a:br>
            <a:r>
              <a:rPr lang="en-US" sz="800" dirty="0">
                <a:solidFill>
                  <a:schemeClr val="tx2">
                    <a:lumMod val="20000"/>
                    <a:lumOff val="80000"/>
                  </a:schemeClr>
                </a:solidFill>
                <a:ea typeface="Open Sans" panose="020B0606030504020204" pitchFamily="34" charset="0"/>
                <a:cs typeface="Arial" panose="020B0604020202020204" pitchFamily="34" charset="0"/>
              </a:rPr>
              <a:t>Photo Credit: businesstechafrica.co.za</a:t>
            </a:r>
          </a:p>
        </p:txBody>
      </p:sp>
      <p:pic>
        <p:nvPicPr>
          <p:cNvPr id="5" name="Picture Placeholder 4" descr="A person in a blue shirt&#10;&#10;Description automatically generated with medium confidence">
            <a:extLst>
              <a:ext uri="{FF2B5EF4-FFF2-40B4-BE49-F238E27FC236}">
                <a16:creationId xmlns:a16="http://schemas.microsoft.com/office/drawing/2014/main" id="{872C36B2-9B1D-4454-BAE0-EC94B399405D}"/>
              </a:ext>
            </a:extLst>
          </p:cNvPr>
          <p:cNvPicPr>
            <a:picLocks noGrp="1" noChangeAspect="1"/>
          </p:cNvPicPr>
          <p:nvPr>
            <p:ph type="pic" sz="quarter" idx="12"/>
          </p:nvPr>
        </p:nvPicPr>
        <p:blipFill rotWithShape="1">
          <a:blip r:embed="rId4"/>
          <a:srcRect l="18062" r="35172"/>
          <a:stretch/>
        </p:blipFill>
        <p:spPr>
          <a:xfrm>
            <a:off x="3375097" y="699716"/>
            <a:ext cx="2601280" cy="3136822"/>
          </a:xfrm>
        </p:spPr>
      </p:pic>
      <p:pic>
        <p:nvPicPr>
          <p:cNvPr id="7" name="Picture Placeholder 6" descr="A person in a blue shirt&#10;&#10;Description automatically generated with medium confidence">
            <a:extLst>
              <a:ext uri="{FF2B5EF4-FFF2-40B4-BE49-F238E27FC236}">
                <a16:creationId xmlns:a16="http://schemas.microsoft.com/office/drawing/2014/main" id="{E5442034-E62F-4B6A-B6B8-295425A14FE3}"/>
              </a:ext>
            </a:extLst>
          </p:cNvPr>
          <p:cNvPicPr>
            <a:picLocks noGrp="1" noChangeAspect="1"/>
          </p:cNvPicPr>
          <p:nvPr>
            <p:ph type="pic" sz="quarter" idx="14"/>
          </p:nvPr>
        </p:nvPicPr>
        <p:blipFill rotWithShape="1">
          <a:blip r:embed="rId5"/>
          <a:srcRect l="21968" r="29306" b="11882"/>
          <a:stretch/>
        </p:blipFill>
        <p:spPr>
          <a:xfrm>
            <a:off x="6287227" y="699716"/>
            <a:ext cx="2601280" cy="3136822"/>
          </a:xfrm>
        </p:spPr>
      </p:pic>
      <p:grpSp>
        <p:nvGrpSpPr>
          <p:cNvPr id="15" name="Group 14">
            <a:extLst>
              <a:ext uri="{FF2B5EF4-FFF2-40B4-BE49-F238E27FC236}">
                <a16:creationId xmlns:a16="http://schemas.microsoft.com/office/drawing/2014/main" id="{092CB294-E44B-4B20-A659-78DEEE8BD7A4}"/>
              </a:ext>
            </a:extLst>
          </p:cNvPr>
          <p:cNvGrpSpPr/>
          <p:nvPr/>
        </p:nvGrpSpPr>
        <p:grpSpPr>
          <a:xfrm>
            <a:off x="-1" y="0"/>
            <a:ext cx="3523847" cy="5143500"/>
            <a:chOff x="0" y="0"/>
            <a:chExt cx="4039812" cy="5143500"/>
          </a:xfrm>
        </p:grpSpPr>
        <p:sp>
          <p:nvSpPr>
            <p:cNvPr id="16" name="Freeform 59">
              <a:extLst>
                <a:ext uri="{FF2B5EF4-FFF2-40B4-BE49-F238E27FC236}">
                  <a16:creationId xmlns:a16="http://schemas.microsoft.com/office/drawing/2014/main" id="{FC63D9C9-AF57-4997-8ED7-6AF808447800}"/>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60">
              <a:extLst>
                <a:ext uri="{FF2B5EF4-FFF2-40B4-BE49-F238E27FC236}">
                  <a16:creationId xmlns:a16="http://schemas.microsoft.com/office/drawing/2014/main" id="{E5E2519F-EB57-4DA2-844D-CB9CDB7CBB65}"/>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2">
            <a:extLst>
              <a:ext uri="{FF2B5EF4-FFF2-40B4-BE49-F238E27FC236}">
                <a16:creationId xmlns:a16="http://schemas.microsoft.com/office/drawing/2014/main" id="{C53F3653-68FC-451A-A19B-6F44B062A4D1}"/>
              </a:ext>
            </a:extLst>
          </p:cNvPr>
          <p:cNvPicPr>
            <a:picLocks noChangeAspect="1"/>
          </p:cNvPicPr>
          <p:nvPr/>
        </p:nvPicPr>
        <p:blipFill rotWithShape="1">
          <a:blip r:embed="rId6"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p:spPr>
      </p:pic>
      <p:sp>
        <p:nvSpPr>
          <p:cNvPr id="24" name="Title 4">
            <a:extLst>
              <a:ext uri="{FF2B5EF4-FFF2-40B4-BE49-F238E27FC236}">
                <a16:creationId xmlns:a16="http://schemas.microsoft.com/office/drawing/2014/main" id="{EE261C97-0DFF-4CE1-BAF6-A3292FBF0B81}"/>
              </a:ext>
            </a:extLst>
          </p:cNvPr>
          <p:cNvSpPr txBox="1">
            <a:spLocks/>
          </p:cNvSpPr>
          <p:nvPr/>
        </p:nvSpPr>
        <p:spPr>
          <a:xfrm>
            <a:off x="72190" y="1978882"/>
            <a:ext cx="3206859" cy="1203839"/>
          </a:xfrm>
          <a:prstGeom prst="rect">
            <a:avLst/>
          </a:prstGeom>
        </p:spPr>
        <p:txBody>
          <a:bodyPr spcFirstLastPara="1" vert="horz" wrap="square" lIns="91425" tIns="91425" rIns="91425" bIns="91425" rtlCol="0" anchor="ctr"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2200" dirty="0"/>
              <a:t>Transformational </a:t>
            </a:r>
          </a:p>
          <a:p>
            <a:r>
              <a:rPr lang="en-US" sz="2200" dirty="0"/>
              <a:t>Leadership Examples</a:t>
            </a:r>
          </a:p>
        </p:txBody>
      </p:sp>
    </p:spTree>
    <p:custDataLst>
      <p:tags r:id="rId1"/>
    </p:custDataLst>
    <p:extLst>
      <p:ext uri="{BB962C8B-B14F-4D97-AF65-F5344CB8AC3E}">
        <p14:creationId xmlns:p14="http://schemas.microsoft.com/office/powerpoint/2010/main" val="247455495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8"/>
            <a:ext cx="5464950"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Authoritarian Leadership</a:t>
            </a:r>
          </a:p>
        </p:txBody>
      </p:sp>
    </p:spTree>
    <p:custDataLst>
      <p:tags r:id="rId1"/>
    </p:custDataLst>
    <p:extLst>
      <p:ext uri="{BB962C8B-B14F-4D97-AF65-F5344CB8AC3E}">
        <p14:creationId xmlns:p14="http://schemas.microsoft.com/office/powerpoint/2010/main" val="2266892861"/>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VES POWERPOINT THEME" val="ZnjbhDMD"/>
  <p:tag name="ARTICULATE_SLIDE_THUMBNAIL_REFRESH" val="1"/>
  <p:tag name="ARTICULATE_SLIDE_COUNT" val="3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feebabe1-9573-4183-b2ef-0a8aaa20909c" isdomainofvalue="False" dataSourceId="9616f83e-a5bb-4fa9-9285-2bef2f225e64"/>
</file>

<file path=customXml/item2.xml><?xml version="1.0" encoding="utf-8"?>
<VariableList UniqueId="feebabe1-9573-4183-b2ef-0a8aaa20909c" Name="AD_HOC" ContentType="XML" MajorVersion="0" MinorVersion="1" isLocalCopy="False" IsBaseObject="False" DataSourceId="9616f83e-a5bb-4fa9-9285-2bef2f225e64" DataSourceMajorVersion="0" DataSourceMinorVersion="1"/>
</file>

<file path=customXml/item3.xml><?xml version="1.0" encoding="utf-8"?>
<VariableListDefinition name="Computed" displayName="Computed" id="f068d40b-868a-4437-8163-d9b88785fd8a" isdomainofvalue="False" dataSourceId="87df0d67-712b-49a3-9561-22c5b73e3bc3"/>
</file>

<file path=customXml/item4.xml><?xml version="1.0" encoding="utf-8"?>
<VariableList UniqueId="f068d40b-868a-4437-8163-d9b88785fd8a" Name="Computed" ContentType="XML" MajorVersion="0" MinorVersion="1" isLocalCopy="False" IsBaseObject="False" DataSourceId="87df0d67-712b-49a3-9561-22c5b73e3bc3" DataSourceMajorVersion="0" DataSourceMinorVersion="1"/>
</file>

<file path=customXml/item5.xml><?xml version="1.0" encoding="utf-8"?>
<VariableListDefinition name="System" displayName="System" id="8f07f43d-88ed-4017-a5eb-85eac1b0de56" isdomainofvalue="False" dataSourceId="f89bfbdf-20a3-43b8-ad5a-4d8e0076725d"/>
</file>

<file path=customXml/item6.xml><?xml version="1.0" encoding="utf-8"?>
<VariableList UniqueId="8f07f43d-88ed-4017-a5eb-85eac1b0de56" Name="System" ContentType="XML" MajorVersion="0" MinorVersion="1" isLocalCopy="False" IsBaseObject="False" DataSourceId="f89bfbdf-20a3-43b8-ad5a-4d8e0076725d"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CD090517-1E84-41FE-9E95-9B38D375C658}">
  <ds:schemaRefs/>
</ds:datastoreItem>
</file>

<file path=customXml/itemProps2.xml><?xml version="1.0" encoding="utf-8"?>
<ds:datastoreItem xmlns:ds="http://schemas.openxmlformats.org/officeDocument/2006/customXml" ds:itemID="{3C8B7FA3-9DC0-4317-B512-C15B4946344B}">
  <ds:schemaRefs/>
</ds:datastoreItem>
</file>

<file path=customXml/itemProps3.xml><?xml version="1.0" encoding="utf-8"?>
<ds:datastoreItem xmlns:ds="http://schemas.openxmlformats.org/officeDocument/2006/customXml" ds:itemID="{C53DF3F0-BD37-46DA-A876-89252EB6DA85}">
  <ds:schemaRefs/>
</ds:datastoreItem>
</file>

<file path=customXml/itemProps4.xml><?xml version="1.0" encoding="utf-8"?>
<ds:datastoreItem xmlns:ds="http://schemas.openxmlformats.org/officeDocument/2006/customXml" ds:itemID="{2F66AA82-34E4-4467-BBB0-BDC22CDCA1EE}">
  <ds:schemaRefs/>
</ds:datastoreItem>
</file>

<file path=customXml/itemProps5.xml><?xml version="1.0" encoding="utf-8"?>
<ds:datastoreItem xmlns:ds="http://schemas.openxmlformats.org/officeDocument/2006/customXml" ds:itemID="{DCE07B5D-400E-47A8-8CC3-26DDB827AA85}">
  <ds:schemaRefs/>
</ds:datastoreItem>
</file>

<file path=customXml/itemProps6.xml><?xml version="1.0" encoding="utf-8"?>
<ds:datastoreItem xmlns:ds="http://schemas.openxmlformats.org/officeDocument/2006/customXml" ds:itemID="{0EF4F357-848B-4637-A568-F46B4A5AB191}">
  <ds:schemaRefs/>
</ds:datastoreItem>
</file>

<file path=customXml/itemProps7.xml><?xml version="1.0" encoding="utf-8"?>
<ds:datastoreItem xmlns:ds="http://schemas.openxmlformats.org/officeDocument/2006/customXml" ds:itemID="{3BC4AFA5-6B5A-4677-A782-CBBCA088F85F}">
  <ds:schemaRefs/>
</ds:datastoreItem>
</file>

<file path=docProps/app.xml><?xml version="1.0" encoding="utf-8"?>
<Properties xmlns="http://schemas.openxmlformats.org/officeDocument/2006/extended-properties" xmlns:vt="http://schemas.openxmlformats.org/officeDocument/2006/docPropsVTypes">
  <Template/>
  <TotalTime>14055</TotalTime>
  <Words>5934</Words>
  <Application>Microsoft Office PowerPoint</Application>
  <PresentationFormat>On-screen Show (16:9)</PresentationFormat>
  <Paragraphs>363</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Avenir LT Std 45 Book</vt:lpstr>
      <vt:lpstr>Calibri</vt:lpstr>
      <vt:lpstr>Lato Light</vt:lpstr>
      <vt:lpstr>Merriweather Regular</vt:lpstr>
      <vt:lpstr>Open Sans</vt:lpstr>
      <vt:lpstr>Open Sans Light</vt:lpstr>
      <vt:lpstr>System Font Regular</vt:lpstr>
      <vt:lpstr>Zapf Dingbats</vt:lpstr>
      <vt:lpstr>VES PowerPoint Theme</vt:lpstr>
      <vt:lpstr>PowerPoint Presentation</vt:lpstr>
      <vt:lpstr>Today’s Agenda</vt:lpstr>
      <vt:lpstr>PowerPoint Presentation</vt:lpstr>
      <vt:lpstr>What Are Leadership Styles?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Servant Leadership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Crafting Your Own Style</vt:lpstr>
      <vt:lpstr>PowerPoint Presentation</vt:lpstr>
      <vt:lpstr>PowerPoint Presentation</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Julie Dower</cp:lastModifiedBy>
  <cp:revision>764</cp:revision>
  <cp:lastPrinted>2017-12-06T18:27:10Z</cp:lastPrinted>
  <dcterms:created xsi:type="dcterms:W3CDTF">2017-09-26T18:05:46Z</dcterms:created>
  <dcterms:modified xsi:type="dcterms:W3CDTF">2022-04-08T02:54:19Z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3CA6EB32-C4F5-4AB3-86B7-217D0040921C</vt:lpwstr>
  </property>
  <property fmtid="{D5CDD505-2E9C-101B-9397-08002B2CF9AE}" pid="3" name="ArticulatePath">
    <vt:lpwstr>VES PowerPoint Template MASTER 20220211</vt:lpwstr>
  </property>
</Properties>
</file>