
<file path=[Content_Types].xml><?xml version="1.0" encoding="utf-8"?>
<Types xmlns="http://schemas.openxmlformats.org/package/2006/content-types">
  <Default Extension="crdownload"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comments/comment1.xml" ContentType="application/vnd.openxmlformats-officedocument.presentationml.comments+xml"/>
  <Override PartName="/ppt/tags/tag39.xml" ContentType="application/vnd.openxmlformats-officedocument.presentationml.tags+xml"/>
  <Override PartName="/ppt/notesSlides/notesSlide10.xml" ContentType="application/vnd.openxmlformats-officedocument.presentationml.notesSlide+xml"/>
  <Override PartName="/ppt/comments/comment2.xml" ContentType="application/vnd.openxmlformats-officedocument.presentationml.comments+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notesSlides/notesSlide21.xml" ContentType="application/vnd.openxmlformats-officedocument.presentationml.notesSlide+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notesSlides/notesSlide25.xml" ContentType="application/vnd.openxmlformats-officedocument.presentationml.notesSlide+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notesSlides/notesSlide27.xml" ContentType="application/vnd.openxmlformats-officedocument.presentationml.notesSlide+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notesSlides/notesSlide29.xml" ContentType="application/vnd.openxmlformats-officedocument.presentationml.notesSlide+xml"/>
  <Override PartName="/ppt/comments/comment3.xml" ContentType="application/vnd.openxmlformats-officedocument.presentationml.comments+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2" r:id="rId11"/>
    <p:sldMasterId id="2147483681" r:id="rId12"/>
    <p:sldMasterId id="2147483773" r:id="rId13"/>
  </p:sldMasterIdLst>
  <p:notesMasterIdLst>
    <p:notesMasterId r:id="rId46"/>
  </p:notesMasterIdLst>
  <p:handoutMasterIdLst>
    <p:handoutMasterId r:id="rId47"/>
  </p:handoutMasterIdLst>
  <p:sldIdLst>
    <p:sldId id="2332" r:id="rId14"/>
    <p:sldId id="2278" r:id="rId15"/>
    <p:sldId id="2284" r:id="rId16"/>
    <p:sldId id="262" r:id="rId17"/>
    <p:sldId id="2334" r:id="rId18"/>
    <p:sldId id="2335" r:id="rId19"/>
    <p:sldId id="2336" r:id="rId20"/>
    <p:sldId id="2338" r:id="rId21"/>
    <p:sldId id="2359" r:id="rId22"/>
    <p:sldId id="2360" r:id="rId23"/>
    <p:sldId id="2361" r:id="rId24"/>
    <p:sldId id="2362" r:id="rId25"/>
    <p:sldId id="2364" r:id="rId26"/>
    <p:sldId id="2365" r:id="rId27"/>
    <p:sldId id="2368" r:id="rId28"/>
    <p:sldId id="2369" r:id="rId29"/>
    <p:sldId id="2370" r:id="rId30"/>
    <p:sldId id="2372" r:id="rId31"/>
    <p:sldId id="2375" r:id="rId32"/>
    <p:sldId id="2374" r:id="rId33"/>
    <p:sldId id="2390" r:id="rId34"/>
    <p:sldId id="2377" r:id="rId35"/>
    <p:sldId id="2391" r:id="rId36"/>
    <p:sldId id="2392" r:id="rId37"/>
    <p:sldId id="2378" r:id="rId38"/>
    <p:sldId id="2379" r:id="rId39"/>
    <p:sldId id="2380" r:id="rId40"/>
    <p:sldId id="2383" r:id="rId41"/>
    <p:sldId id="2384" r:id="rId42"/>
    <p:sldId id="2393" r:id="rId43"/>
    <p:sldId id="2388" r:id="rId44"/>
    <p:sldId id="2305" r:id="rId45"/>
  </p:sldIdLst>
  <p:sldSz cx="9144000" cy="5143500" type="screen16x9"/>
  <p:notesSz cx="6858000" cy="9144000"/>
  <p:custDataLst>
    <p:custData r:id="rId8"/>
    <p:custData r:id="rId7"/>
    <p:custData r:id="rId5"/>
    <p:custData r:id="rId6"/>
    <p:custData r:id="rId9"/>
    <p:custData r:id="rId4"/>
    <p:custData r:id="rId3"/>
    <p:tags r:id="rId48"/>
  </p:custData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Dower" initials="JD" lastIdx="8" clrIdx="0">
    <p:extLst>
      <p:ext uri="{19B8F6BF-5375-455C-9EA6-DF929625EA0E}">
        <p15:presenceInfo xmlns:p15="http://schemas.microsoft.com/office/powerpoint/2012/main" userId="S-1-5-21-3243977519-3095904480-1011493258-27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D4A"/>
    <a:srgbClr val="3C2886"/>
    <a:srgbClr val="706866"/>
    <a:srgbClr val="071B40"/>
    <a:srgbClr val="03315E"/>
    <a:srgbClr val="9FCC74"/>
    <a:srgbClr val="19728C"/>
    <a:srgbClr val="F6F6F6"/>
    <a:srgbClr val="131E40"/>
    <a:srgbClr val="1211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F4B9E1-5C89-497B-BCF0-36EB12D46611}" v="18" dt="2022-06-16T20:58:40.213"/>
  </p1510:revLst>
</p1510:revInfo>
</file>

<file path=ppt/tableStyles.xml><?xml version="1.0" encoding="utf-8"?>
<a:tblStyleLst xmlns:a="http://schemas.openxmlformats.org/drawingml/2006/main" def="{8F5C4D64-3CB1-44FE-A7C1-7C6792326531}">
  <a:tblStyle styleId="{8F5C4D64-3CB1-44FE-A7C1-7C679232653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7" autoAdjust="0"/>
    <p:restoredTop sz="85465" autoAdjust="0"/>
  </p:normalViewPr>
  <p:slideViewPr>
    <p:cSldViewPr snapToGrid="0">
      <p:cViewPr>
        <p:scale>
          <a:sx n="75" d="100"/>
          <a:sy n="75" d="100"/>
        </p:scale>
        <p:origin x="2976" y="82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ags" Target="tags/tag1.xml"/><Relationship Id="rId8" Type="http://schemas.openxmlformats.org/officeDocument/2006/relationships/customXml" Target="../customXml/item8.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15T07:57:36.323" idx="3">
    <p:pos x="1127" y="566"/>
    <p:text>Missing Slide Title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6-15T10:24:40.326" idx="8">
    <p:pos x="5452" y="581"/>
    <p:text>Change the image to something more positive. Suggestions: 394622440 or 343042041</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6-15T09:30:18.039" idx="6">
    <p:pos x="2895" y="526"/>
    <p:text>The design of this slide is not conducive for the header that is here. Please also change the image.</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EE9602-EB77-485C-A35E-897D2854A77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2E71599-8296-47B0-9ABB-AD788A81963B}">
      <dgm:prSet custT="1"/>
      <dgm:spPr>
        <a:solidFill>
          <a:schemeClr val="accent3"/>
        </a:solidFill>
      </dgm:spPr>
      <dgm:t>
        <a:bodyPr/>
        <a:lstStyle/>
        <a:p>
          <a:r>
            <a:rPr lang="en-US" sz="1200" b="1" i="0" baseline="0" dirty="0"/>
            <a:t>Active Listening</a:t>
          </a:r>
          <a:endParaRPr lang="en-US" sz="1200" b="1" dirty="0"/>
        </a:p>
      </dgm:t>
    </dgm:pt>
    <dgm:pt modelId="{D01837A9-7602-4A17-9A23-C177906A0A4C}" type="parTrans" cxnId="{5AB66757-F6DB-497F-A70B-5BE8632F2F89}">
      <dgm:prSet/>
      <dgm:spPr/>
      <dgm:t>
        <a:bodyPr/>
        <a:lstStyle/>
        <a:p>
          <a:endParaRPr lang="en-US" sz="1200" b="1"/>
        </a:p>
      </dgm:t>
    </dgm:pt>
    <dgm:pt modelId="{AA90C279-C216-4283-BCDA-B820D2D4AC08}" type="sibTrans" cxnId="{5AB66757-F6DB-497F-A70B-5BE8632F2F89}">
      <dgm:prSet/>
      <dgm:spPr/>
      <dgm:t>
        <a:bodyPr/>
        <a:lstStyle/>
        <a:p>
          <a:endParaRPr lang="en-US" sz="1200" b="1"/>
        </a:p>
      </dgm:t>
    </dgm:pt>
    <dgm:pt modelId="{A2FA0655-366A-463F-B9D9-4CBAEA58E35F}">
      <dgm:prSet custT="1"/>
      <dgm:spPr>
        <a:solidFill>
          <a:schemeClr val="accent3"/>
        </a:solidFill>
      </dgm:spPr>
      <dgm:t>
        <a:bodyPr/>
        <a:lstStyle/>
        <a:p>
          <a:r>
            <a:rPr lang="en-US" sz="1200" b="1" i="0" baseline="0" dirty="0"/>
            <a:t>A Genuine Interest in Others</a:t>
          </a:r>
          <a:endParaRPr lang="en-US" sz="1200" b="1" dirty="0"/>
        </a:p>
      </dgm:t>
    </dgm:pt>
    <dgm:pt modelId="{B96941B2-C65B-4723-A835-2492E09EA22C}" type="parTrans" cxnId="{C895F025-7DF8-4370-A8C3-A9F65F179E5B}">
      <dgm:prSet/>
      <dgm:spPr/>
      <dgm:t>
        <a:bodyPr/>
        <a:lstStyle/>
        <a:p>
          <a:endParaRPr lang="en-US" sz="1200" b="1"/>
        </a:p>
      </dgm:t>
    </dgm:pt>
    <dgm:pt modelId="{210CBA54-64CC-491F-9F2C-5320D2A3B883}" type="sibTrans" cxnId="{C895F025-7DF8-4370-A8C3-A9F65F179E5B}">
      <dgm:prSet/>
      <dgm:spPr/>
      <dgm:t>
        <a:bodyPr/>
        <a:lstStyle/>
        <a:p>
          <a:endParaRPr lang="en-US" sz="1200" b="1"/>
        </a:p>
      </dgm:t>
    </dgm:pt>
    <dgm:pt modelId="{0CCC642E-4D9D-41F9-BE25-3DBCACAD0204}">
      <dgm:prSet custT="1"/>
      <dgm:spPr>
        <a:solidFill>
          <a:schemeClr val="accent3"/>
        </a:solidFill>
      </dgm:spPr>
      <dgm:t>
        <a:bodyPr/>
        <a:lstStyle/>
        <a:p>
          <a:r>
            <a:rPr lang="en-US" sz="1200" b="1" i="0" baseline="0" dirty="0"/>
            <a:t>Adept at Reading Others’ Non-verbal Communication</a:t>
          </a:r>
          <a:endParaRPr lang="en-US" sz="1200" b="1" dirty="0"/>
        </a:p>
      </dgm:t>
    </dgm:pt>
    <dgm:pt modelId="{BF644052-8D00-4861-9C01-8D7A75520CEB}" type="parTrans" cxnId="{C8DC9D08-A633-4C6E-9135-6BB1C031B2FE}">
      <dgm:prSet/>
      <dgm:spPr/>
      <dgm:t>
        <a:bodyPr/>
        <a:lstStyle/>
        <a:p>
          <a:endParaRPr lang="en-US" sz="1200" b="1"/>
        </a:p>
      </dgm:t>
    </dgm:pt>
    <dgm:pt modelId="{68E0AEA1-16A1-4437-9156-440EB05F1E65}" type="sibTrans" cxnId="{C8DC9D08-A633-4C6E-9135-6BB1C031B2FE}">
      <dgm:prSet/>
      <dgm:spPr/>
      <dgm:t>
        <a:bodyPr/>
        <a:lstStyle/>
        <a:p>
          <a:endParaRPr lang="en-US" sz="1200" b="1"/>
        </a:p>
      </dgm:t>
    </dgm:pt>
    <dgm:pt modelId="{DEB3E338-39EA-496D-807F-9B7980F9D2DF}">
      <dgm:prSet custT="1"/>
      <dgm:spPr>
        <a:solidFill>
          <a:schemeClr val="accent3"/>
        </a:solidFill>
      </dgm:spPr>
      <dgm:t>
        <a:bodyPr/>
        <a:lstStyle/>
        <a:p>
          <a:r>
            <a:rPr lang="en-US" sz="1200" b="1" i="0" baseline="0" dirty="0"/>
            <a:t>Build Rapport </a:t>
          </a:r>
          <a:br>
            <a:rPr lang="en-US" sz="1200" b="1" i="0" baseline="0" dirty="0"/>
          </a:br>
          <a:r>
            <a:rPr lang="en-US" sz="1200" b="1" i="0" baseline="0" dirty="0"/>
            <a:t>with Others</a:t>
          </a:r>
          <a:endParaRPr lang="en-US" sz="1200" b="1" dirty="0"/>
        </a:p>
      </dgm:t>
    </dgm:pt>
    <dgm:pt modelId="{08BF8F5B-950D-49C4-9CBA-11E8DAA4CC8F}" type="parTrans" cxnId="{AF820D18-0271-4F4A-A263-DE785D8B787C}">
      <dgm:prSet/>
      <dgm:spPr/>
      <dgm:t>
        <a:bodyPr/>
        <a:lstStyle/>
        <a:p>
          <a:endParaRPr lang="en-US" sz="1200" b="1"/>
        </a:p>
      </dgm:t>
    </dgm:pt>
    <dgm:pt modelId="{33E7D7A6-8748-4CDA-B35F-BE033392037C}" type="sibTrans" cxnId="{AF820D18-0271-4F4A-A263-DE785D8B787C}">
      <dgm:prSet/>
      <dgm:spPr/>
      <dgm:t>
        <a:bodyPr/>
        <a:lstStyle/>
        <a:p>
          <a:endParaRPr lang="en-US" sz="1200" b="1"/>
        </a:p>
      </dgm:t>
    </dgm:pt>
    <dgm:pt modelId="{708342C7-3EBB-4539-950B-9E95ACB6891A}">
      <dgm:prSet custT="1"/>
      <dgm:spPr>
        <a:solidFill>
          <a:schemeClr val="accent3"/>
        </a:solidFill>
      </dgm:spPr>
      <dgm:t>
        <a:bodyPr/>
        <a:lstStyle/>
        <a:p>
          <a:r>
            <a:rPr lang="en-US" sz="1200" b="1" i="0" baseline="0" dirty="0"/>
            <a:t>Effective Communication</a:t>
          </a:r>
          <a:endParaRPr lang="en-US" sz="1200" b="1" dirty="0"/>
        </a:p>
      </dgm:t>
    </dgm:pt>
    <dgm:pt modelId="{16F37750-210F-4BDC-B771-86E6F2C12E12}" type="parTrans" cxnId="{D2D784D1-CCBC-480E-BD79-CC4AC13887BC}">
      <dgm:prSet/>
      <dgm:spPr/>
      <dgm:t>
        <a:bodyPr/>
        <a:lstStyle/>
        <a:p>
          <a:endParaRPr lang="en-US" sz="1200" b="1"/>
        </a:p>
      </dgm:t>
    </dgm:pt>
    <dgm:pt modelId="{AC29654D-E44A-4FFA-B59E-3182F8C37213}" type="sibTrans" cxnId="{D2D784D1-CCBC-480E-BD79-CC4AC13887BC}">
      <dgm:prSet/>
      <dgm:spPr/>
      <dgm:t>
        <a:bodyPr/>
        <a:lstStyle/>
        <a:p>
          <a:endParaRPr lang="en-US" sz="1200" b="1"/>
        </a:p>
      </dgm:t>
    </dgm:pt>
    <dgm:pt modelId="{737184A3-4F1C-4A12-8FBF-720C60862F99}">
      <dgm:prSet custT="1"/>
      <dgm:spPr>
        <a:solidFill>
          <a:schemeClr val="accent3"/>
        </a:solidFill>
      </dgm:spPr>
      <dgm:t>
        <a:bodyPr/>
        <a:lstStyle/>
        <a:p>
          <a:r>
            <a:rPr lang="en-US" sz="1200" b="1" i="0" baseline="0" dirty="0"/>
            <a:t>Motivating Others</a:t>
          </a:r>
          <a:endParaRPr lang="en-US" sz="1200" b="1" dirty="0"/>
        </a:p>
      </dgm:t>
    </dgm:pt>
    <dgm:pt modelId="{89542501-D378-49A4-A769-7EF7E901EFA3}" type="parTrans" cxnId="{24F2C192-CDF5-415F-9F57-FDB46C7BB272}">
      <dgm:prSet/>
      <dgm:spPr/>
      <dgm:t>
        <a:bodyPr/>
        <a:lstStyle/>
        <a:p>
          <a:endParaRPr lang="en-US" sz="1200" b="1"/>
        </a:p>
      </dgm:t>
    </dgm:pt>
    <dgm:pt modelId="{D8BA0433-90B1-4865-966E-83A694B712B6}" type="sibTrans" cxnId="{24F2C192-CDF5-415F-9F57-FDB46C7BB272}">
      <dgm:prSet/>
      <dgm:spPr/>
      <dgm:t>
        <a:bodyPr/>
        <a:lstStyle/>
        <a:p>
          <a:endParaRPr lang="en-US" sz="1200" b="1"/>
        </a:p>
      </dgm:t>
    </dgm:pt>
    <dgm:pt modelId="{A528FB45-0D2C-48D8-BA96-3F120CFAAEAB}">
      <dgm:prSet custT="1"/>
      <dgm:spPr>
        <a:solidFill>
          <a:schemeClr val="accent3"/>
        </a:solidFill>
      </dgm:spPr>
      <dgm:t>
        <a:bodyPr/>
        <a:lstStyle/>
        <a:p>
          <a:r>
            <a:rPr lang="en-US" sz="1200" b="1" i="0" baseline="0" dirty="0"/>
            <a:t>Admit When You </a:t>
          </a:r>
          <a:br>
            <a:rPr lang="en-US" sz="1200" b="1" i="0" baseline="0" dirty="0"/>
          </a:br>
          <a:r>
            <a:rPr lang="en-US" sz="1200" b="1" i="0" baseline="0" dirty="0"/>
            <a:t>Are Wrong or Make a Mistake</a:t>
          </a:r>
          <a:endParaRPr lang="en-US" sz="1200" b="1" dirty="0"/>
        </a:p>
      </dgm:t>
    </dgm:pt>
    <dgm:pt modelId="{6A7B0C9A-BBCC-4C63-8EBD-D2968D980A06}" type="parTrans" cxnId="{F3E7331D-8552-4DA3-A85C-85D09902872E}">
      <dgm:prSet/>
      <dgm:spPr/>
      <dgm:t>
        <a:bodyPr/>
        <a:lstStyle/>
        <a:p>
          <a:endParaRPr lang="en-US" sz="1200" b="1"/>
        </a:p>
      </dgm:t>
    </dgm:pt>
    <dgm:pt modelId="{E5642A03-E93B-4340-B5E6-23E3E8B4EC61}" type="sibTrans" cxnId="{F3E7331D-8552-4DA3-A85C-85D09902872E}">
      <dgm:prSet/>
      <dgm:spPr/>
      <dgm:t>
        <a:bodyPr/>
        <a:lstStyle/>
        <a:p>
          <a:endParaRPr lang="en-US" sz="1200" b="1"/>
        </a:p>
      </dgm:t>
    </dgm:pt>
    <dgm:pt modelId="{1018EA82-536B-42F7-8AF3-3C076B845D0A}">
      <dgm:prSet custT="1"/>
      <dgm:spPr>
        <a:solidFill>
          <a:schemeClr val="accent3"/>
        </a:solidFill>
      </dgm:spPr>
      <dgm:t>
        <a:bodyPr/>
        <a:lstStyle/>
        <a:p>
          <a:r>
            <a:rPr lang="en-US" sz="1200" b="1" i="0" baseline="0" dirty="0"/>
            <a:t>Learn From </a:t>
          </a:r>
          <a:br>
            <a:rPr lang="en-US" sz="1200" b="1" i="0" baseline="0" dirty="0"/>
          </a:br>
          <a:r>
            <a:rPr lang="en-US" sz="1200" b="1" i="0" baseline="0" dirty="0"/>
            <a:t>Your Mistakes</a:t>
          </a:r>
          <a:endParaRPr lang="en-US" sz="1200" b="1" dirty="0"/>
        </a:p>
      </dgm:t>
    </dgm:pt>
    <dgm:pt modelId="{2745BFD5-C8A5-434E-ABF5-2D61C4F978D2}" type="parTrans" cxnId="{D82A307B-F747-4FA8-8ED0-BA6FF45EA7A2}">
      <dgm:prSet/>
      <dgm:spPr/>
      <dgm:t>
        <a:bodyPr/>
        <a:lstStyle/>
        <a:p>
          <a:endParaRPr lang="en-US" sz="1200" b="1"/>
        </a:p>
      </dgm:t>
    </dgm:pt>
    <dgm:pt modelId="{0CDFC3B0-0B9C-48AC-A7ED-C651E6D79BFA}" type="sibTrans" cxnId="{D82A307B-F747-4FA8-8ED0-BA6FF45EA7A2}">
      <dgm:prSet/>
      <dgm:spPr/>
      <dgm:t>
        <a:bodyPr/>
        <a:lstStyle/>
        <a:p>
          <a:endParaRPr lang="en-US" sz="1200" b="1"/>
        </a:p>
      </dgm:t>
    </dgm:pt>
    <dgm:pt modelId="{DB262ED8-2B95-48BC-986A-ECC6025B3EC9}">
      <dgm:prSet custT="1"/>
      <dgm:spPr>
        <a:solidFill>
          <a:schemeClr val="accent3"/>
        </a:solidFill>
      </dgm:spPr>
      <dgm:t>
        <a:bodyPr/>
        <a:lstStyle/>
        <a:p>
          <a:r>
            <a:rPr lang="en-US" sz="1200" b="1" i="0" baseline="0" dirty="0"/>
            <a:t>Give Full Attention When Someone is Communicating with You</a:t>
          </a:r>
          <a:endParaRPr lang="en-US" sz="1200" b="1" dirty="0"/>
        </a:p>
      </dgm:t>
    </dgm:pt>
    <dgm:pt modelId="{831B624C-E8D4-4E44-8146-365DBD9AF4CA}" type="parTrans" cxnId="{880460F6-590E-4F54-8C85-AC84EB8F6065}">
      <dgm:prSet/>
      <dgm:spPr/>
      <dgm:t>
        <a:bodyPr/>
        <a:lstStyle/>
        <a:p>
          <a:endParaRPr lang="en-US" sz="1200" b="1"/>
        </a:p>
      </dgm:t>
    </dgm:pt>
    <dgm:pt modelId="{0E6425A1-9C94-4B5B-95E9-1EE2BF0ED842}" type="sibTrans" cxnId="{880460F6-590E-4F54-8C85-AC84EB8F6065}">
      <dgm:prSet/>
      <dgm:spPr/>
      <dgm:t>
        <a:bodyPr/>
        <a:lstStyle/>
        <a:p>
          <a:endParaRPr lang="en-US" sz="1200" b="1"/>
        </a:p>
      </dgm:t>
    </dgm:pt>
    <dgm:pt modelId="{C0670B1E-37B5-406C-8B63-08037858F804}">
      <dgm:prSet custT="1"/>
      <dgm:spPr>
        <a:solidFill>
          <a:schemeClr val="accent3"/>
        </a:solidFill>
      </dgm:spPr>
      <dgm:t>
        <a:bodyPr/>
        <a:lstStyle/>
        <a:p>
          <a:r>
            <a:rPr lang="en-US" sz="1200" b="1" i="0" baseline="0" dirty="0"/>
            <a:t>Emotional Awareness</a:t>
          </a:r>
          <a:endParaRPr lang="en-US" sz="1200" b="1" dirty="0"/>
        </a:p>
      </dgm:t>
    </dgm:pt>
    <dgm:pt modelId="{C485D441-0236-4026-83C5-92D4526A37A3}" type="parTrans" cxnId="{96A708CC-AFCA-40AF-8D4A-C6014C57A3C2}">
      <dgm:prSet/>
      <dgm:spPr/>
      <dgm:t>
        <a:bodyPr/>
        <a:lstStyle/>
        <a:p>
          <a:endParaRPr lang="en-US" sz="1200" b="1"/>
        </a:p>
      </dgm:t>
    </dgm:pt>
    <dgm:pt modelId="{3927970F-7A02-4236-9028-5590E60EA5BA}" type="sibTrans" cxnId="{96A708CC-AFCA-40AF-8D4A-C6014C57A3C2}">
      <dgm:prSet/>
      <dgm:spPr/>
      <dgm:t>
        <a:bodyPr/>
        <a:lstStyle/>
        <a:p>
          <a:endParaRPr lang="en-US" sz="1200" b="1"/>
        </a:p>
      </dgm:t>
    </dgm:pt>
    <dgm:pt modelId="{029A8FE9-5D7D-432F-95D1-FCA5A3C74C2F}">
      <dgm:prSet custT="1"/>
      <dgm:spPr>
        <a:solidFill>
          <a:schemeClr val="accent3"/>
        </a:solidFill>
      </dgm:spPr>
      <dgm:t>
        <a:bodyPr/>
        <a:lstStyle/>
        <a:p>
          <a:r>
            <a:rPr lang="en-US" sz="1200" b="1" i="0" baseline="0"/>
            <a:t>Empathy</a:t>
          </a:r>
          <a:endParaRPr lang="en-US" sz="1200" b="1"/>
        </a:p>
      </dgm:t>
    </dgm:pt>
    <dgm:pt modelId="{BE3A6367-4EAB-4638-AA06-D11B6180A288}" type="parTrans" cxnId="{6102EABA-A296-4299-B133-2E65A88AB54F}">
      <dgm:prSet/>
      <dgm:spPr/>
      <dgm:t>
        <a:bodyPr/>
        <a:lstStyle/>
        <a:p>
          <a:endParaRPr lang="en-US" sz="1200" b="1"/>
        </a:p>
      </dgm:t>
    </dgm:pt>
    <dgm:pt modelId="{758238A7-035C-4A94-B6D4-4861D0C531DF}" type="sibTrans" cxnId="{6102EABA-A296-4299-B133-2E65A88AB54F}">
      <dgm:prSet/>
      <dgm:spPr/>
      <dgm:t>
        <a:bodyPr/>
        <a:lstStyle/>
        <a:p>
          <a:endParaRPr lang="en-US" sz="1200" b="1"/>
        </a:p>
      </dgm:t>
    </dgm:pt>
    <dgm:pt modelId="{133CB164-229D-41D2-9187-02F0156C00B5}">
      <dgm:prSet custT="1"/>
      <dgm:spPr>
        <a:solidFill>
          <a:schemeClr val="accent3"/>
        </a:solidFill>
      </dgm:spPr>
      <dgm:t>
        <a:bodyPr/>
        <a:lstStyle/>
        <a:p>
          <a:pPr algn="ctr"/>
          <a:r>
            <a:rPr lang="en-US" sz="1200" b="1" i="0" baseline="0"/>
            <a:t>Compassion</a:t>
          </a:r>
          <a:endParaRPr lang="en-US" sz="1200" b="1"/>
        </a:p>
      </dgm:t>
    </dgm:pt>
    <dgm:pt modelId="{CC136EE0-F0D5-4DB9-865A-91E3A94EFF2A}" type="parTrans" cxnId="{F5665B71-DC9F-4A2F-AD34-0AABD6D8D0D8}">
      <dgm:prSet/>
      <dgm:spPr/>
      <dgm:t>
        <a:bodyPr/>
        <a:lstStyle/>
        <a:p>
          <a:endParaRPr lang="en-US" sz="1200" b="1"/>
        </a:p>
      </dgm:t>
    </dgm:pt>
    <dgm:pt modelId="{19012F8C-8B1A-482F-932F-A2E63E89E51D}" type="sibTrans" cxnId="{F5665B71-DC9F-4A2F-AD34-0AABD6D8D0D8}">
      <dgm:prSet/>
      <dgm:spPr/>
      <dgm:t>
        <a:bodyPr/>
        <a:lstStyle/>
        <a:p>
          <a:endParaRPr lang="en-US" sz="1200" b="1"/>
        </a:p>
      </dgm:t>
    </dgm:pt>
    <dgm:pt modelId="{D0B3035D-2487-48C2-8FC3-BB5C716858CF}" type="pres">
      <dgm:prSet presAssocID="{EBEE9602-EB77-485C-A35E-897D2854A77E}" presName="diagram" presStyleCnt="0">
        <dgm:presLayoutVars>
          <dgm:dir/>
          <dgm:resizeHandles val="exact"/>
        </dgm:presLayoutVars>
      </dgm:prSet>
      <dgm:spPr/>
    </dgm:pt>
    <dgm:pt modelId="{CA372C81-9E92-4F67-B9E4-E9002D7278DF}" type="pres">
      <dgm:prSet presAssocID="{E2E71599-8296-47B0-9ABB-AD788A81963B}" presName="node" presStyleLbl="node1" presStyleIdx="0" presStyleCnt="12">
        <dgm:presLayoutVars>
          <dgm:bulletEnabled val="1"/>
        </dgm:presLayoutVars>
      </dgm:prSet>
      <dgm:spPr/>
    </dgm:pt>
    <dgm:pt modelId="{4CEC4890-CFC9-4C18-9974-8D52929C4B40}" type="pres">
      <dgm:prSet presAssocID="{AA90C279-C216-4283-BCDA-B820D2D4AC08}" presName="sibTrans" presStyleCnt="0"/>
      <dgm:spPr/>
    </dgm:pt>
    <dgm:pt modelId="{131FD5CD-8E8B-4D89-8F70-1341428F5768}" type="pres">
      <dgm:prSet presAssocID="{A2FA0655-366A-463F-B9D9-4CBAEA58E35F}" presName="node" presStyleLbl="node1" presStyleIdx="1" presStyleCnt="12">
        <dgm:presLayoutVars>
          <dgm:bulletEnabled val="1"/>
        </dgm:presLayoutVars>
      </dgm:prSet>
      <dgm:spPr/>
    </dgm:pt>
    <dgm:pt modelId="{F2437FA7-5427-4237-8D66-7D003A638DD0}" type="pres">
      <dgm:prSet presAssocID="{210CBA54-64CC-491F-9F2C-5320D2A3B883}" presName="sibTrans" presStyleCnt="0"/>
      <dgm:spPr/>
    </dgm:pt>
    <dgm:pt modelId="{24910416-299F-45C8-9ACC-E9FB3447DFBF}" type="pres">
      <dgm:prSet presAssocID="{0CCC642E-4D9D-41F9-BE25-3DBCACAD0204}" presName="node" presStyleLbl="node1" presStyleIdx="2" presStyleCnt="12">
        <dgm:presLayoutVars>
          <dgm:bulletEnabled val="1"/>
        </dgm:presLayoutVars>
      </dgm:prSet>
      <dgm:spPr/>
    </dgm:pt>
    <dgm:pt modelId="{9498DF02-F24D-4AC4-BE3E-077F4AD33A88}" type="pres">
      <dgm:prSet presAssocID="{68E0AEA1-16A1-4437-9156-440EB05F1E65}" presName="sibTrans" presStyleCnt="0"/>
      <dgm:spPr/>
    </dgm:pt>
    <dgm:pt modelId="{3735112F-BB64-4EEB-A77C-217C3EC0F660}" type="pres">
      <dgm:prSet presAssocID="{DEB3E338-39EA-496D-807F-9B7980F9D2DF}" presName="node" presStyleLbl="node1" presStyleIdx="3" presStyleCnt="12">
        <dgm:presLayoutVars>
          <dgm:bulletEnabled val="1"/>
        </dgm:presLayoutVars>
      </dgm:prSet>
      <dgm:spPr/>
    </dgm:pt>
    <dgm:pt modelId="{F2A50C8C-8C35-4FC1-BF51-E0E804C1843E}" type="pres">
      <dgm:prSet presAssocID="{33E7D7A6-8748-4CDA-B35F-BE033392037C}" presName="sibTrans" presStyleCnt="0"/>
      <dgm:spPr/>
    </dgm:pt>
    <dgm:pt modelId="{047C3E69-0139-4783-AC37-9DE0B8EC1267}" type="pres">
      <dgm:prSet presAssocID="{708342C7-3EBB-4539-950B-9E95ACB6891A}" presName="node" presStyleLbl="node1" presStyleIdx="4" presStyleCnt="12">
        <dgm:presLayoutVars>
          <dgm:bulletEnabled val="1"/>
        </dgm:presLayoutVars>
      </dgm:prSet>
      <dgm:spPr/>
    </dgm:pt>
    <dgm:pt modelId="{9834E6A5-02DF-4FE1-B60F-156A963E6A0E}" type="pres">
      <dgm:prSet presAssocID="{AC29654D-E44A-4FFA-B59E-3182F8C37213}" presName="sibTrans" presStyleCnt="0"/>
      <dgm:spPr/>
    </dgm:pt>
    <dgm:pt modelId="{0D311C30-BD96-46E5-8B8E-DC06F39FA4F3}" type="pres">
      <dgm:prSet presAssocID="{737184A3-4F1C-4A12-8FBF-720C60862F99}" presName="node" presStyleLbl="node1" presStyleIdx="5" presStyleCnt="12">
        <dgm:presLayoutVars>
          <dgm:bulletEnabled val="1"/>
        </dgm:presLayoutVars>
      </dgm:prSet>
      <dgm:spPr/>
    </dgm:pt>
    <dgm:pt modelId="{BE959F58-DE15-43AE-AA2A-88885CB21C99}" type="pres">
      <dgm:prSet presAssocID="{D8BA0433-90B1-4865-966E-83A694B712B6}" presName="sibTrans" presStyleCnt="0"/>
      <dgm:spPr/>
    </dgm:pt>
    <dgm:pt modelId="{A279EC89-6441-45EC-88C8-9026B97387FA}" type="pres">
      <dgm:prSet presAssocID="{A528FB45-0D2C-48D8-BA96-3F120CFAAEAB}" presName="node" presStyleLbl="node1" presStyleIdx="6" presStyleCnt="12">
        <dgm:presLayoutVars>
          <dgm:bulletEnabled val="1"/>
        </dgm:presLayoutVars>
      </dgm:prSet>
      <dgm:spPr/>
    </dgm:pt>
    <dgm:pt modelId="{461B651E-77B0-4116-86FE-02034E4FAD15}" type="pres">
      <dgm:prSet presAssocID="{E5642A03-E93B-4340-B5E6-23E3E8B4EC61}" presName="sibTrans" presStyleCnt="0"/>
      <dgm:spPr/>
    </dgm:pt>
    <dgm:pt modelId="{48EAD1A7-24D5-4849-AD98-953735EACCA6}" type="pres">
      <dgm:prSet presAssocID="{1018EA82-536B-42F7-8AF3-3C076B845D0A}" presName="node" presStyleLbl="node1" presStyleIdx="7" presStyleCnt="12">
        <dgm:presLayoutVars>
          <dgm:bulletEnabled val="1"/>
        </dgm:presLayoutVars>
      </dgm:prSet>
      <dgm:spPr/>
    </dgm:pt>
    <dgm:pt modelId="{863D236A-9F9F-41C4-81A6-ACD4EF514C44}" type="pres">
      <dgm:prSet presAssocID="{0CDFC3B0-0B9C-48AC-A7ED-C651E6D79BFA}" presName="sibTrans" presStyleCnt="0"/>
      <dgm:spPr/>
    </dgm:pt>
    <dgm:pt modelId="{963EBA4D-C00B-4058-BE95-E48F693FB612}" type="pres">
      <dgm:prSet presAssocID="{DB262ED8-2B95-48BC-986A-ECC6025B3EC9}" presName="node" presStyleLbl="node1" presStyleIdx="8" presStyleCnt="12">
        <dgm:presLayoutVars>
          <dgm:bulletEnabled val="1"/>
        </dgm:presLayoutVars>
      </dgm:prSet>
      <dgm:spPr/>
    </dgm:pt>
    <dgm:pt modelId="{F1C168AA-D421-43E5-B21C-EFD236A7BA98}" type="pres">
      <dgm:prSet presAssocID="{0E6425A1-9C94-4B5B-95E9-1EE2BF0ED842}" presName="sibTrans" presStyleCnt="0"/>
      <dgm:spPr/>
    </dgm:pt>
    <dgm:pt modelId="{9F69198F-4C3F-49BA-B751-729098CC9A50}" type="pres">
      <dgm:prSet presAssocID="{C0670B1E-37B5-406C-8B63-08037858F804}" presName="node" presStyleLbl="node1" presStyleIdx="9" presStyleCnt="12">
        <dgm:presLayoutVars>
          <dgm:bulletEnabled val="1"/>
        </dgm:presLayoutVars>
      </dgm:prSet>
      <dgm:spPr/>
    </dgm:pt>
    <dgm:pt modelId="{A0B8E1C9-AE30-4E99-BF7E-077C5885B4FC}" type="pres">
      <dgm:prSet presAssocID="{3927970F-7A02-4236-9028-5590E60EA5BA}" presName="sibTrans" presStyleCnt="0"/>
      <dgm:spPr/>
    </dgm:pt>
    <dgm:pt modelId="{41302770-2F4F-49C9-9468-99F5636792EA}" type="pres">
      <dgm:prSet presAssocID="{029A8FE9-5D7D-432F-95D1-FCA5A3C74C2F}" presName="node" presStyleLbl="node1" presStyleIdx="10" presStyleCnt="12">
        <dgm:presLayoutVars>
          <dgm:bulletEnabled val="1"/>
        </dgm:presLayoutVars>
      </dgm:prSet>
      <dgm:spPr/>
    </dgm:pt>
    <dgm:pt modelId="{98D20939-A835-49E9-9C4E-50B9F8A08572}" type="pres">
      <dgm:prSet presAssocID="{758238A7-035C-4A94-B6D4-4861D0C531DF}" presName="sibTrans" presStyleCnt="0"/>
      <dgm:spPr/>
    </dgm:pt>
    <dgm:pt modelId="{79B56DB1-35CA-4A73-AFDD-2512BC08B854}" type="pres">
      <dgm:prSet presAssocID="{133CB164-229D-41D2-9187-02F0156C00B5}" presName="node" presStyleLbl="node1" presStyleIdx="11" presStyleCnt="12">
        <dgm:presLayoutVars>
          <dgm:bulletEnabled val="1"/>
        </dgm:presLayoutVars>
      </dgm:prSet>
      <dgm:spPr/>
    </dgm:pt>
  </dgm:ptLst>
  <dgm:cxnLst>
    <dgm:cxn modelId="{99B26C00-D3E9-4F7E-91FB-A7481DBB5655}" type="presOf" srcId="{133CB164-229D-41D2-9187-02F0156C00B5}" destId="{79B56DB1-35CA-4A73-AFDD-2512BC08B854}" srcOrd="0" destOrd="0" presId="urn:microsoft.com/office/officeart/2005/8/layout/default"/>
    <dgm:cxn modelId="{D4275901-F68C-4547-81AF-6ACF3272AB21}" type="presOf" srcId="{737184A3-4F1C-4A12-8FBF-720C60862F99}" destId="{0D311C30-BD96-46E5-8B8E-DC06F39FA4F3}" srcOrd="0" destOrd="0" presId="urn:microsoft.com/office/officeart/2005/8/layout/default"/>
    <dgm:cxn modelId="{B0576406-E989-416C-A966-0BB7025AFEE4}" type="presOf" srcId="{A528FB45-0D2C-48D8-BA96-3F120CFAAEAB}" destId="{A279EC89-6441-45EC-88C8-9026B97387FA}" srcOrd="0" destOrd="0" presId="urn:microsoft.com/office/officeart/2005/8/layout/default"/>
    <dgm:cxn modelId="{C8DC9D08-A633-4C6E-9135-6BB1C031B2FE}" srcId="{EBEE9602-EB77-485C-A35E-897D2854A77E}" destId="{0CCC642E-4D9D-41F9-BE25-3DBCACAD0204}" srcOrd="2" destOrd="0" parTransId="{BF644052-8D00-4861-9C01-8D7A75520CEB}" sibTransId="{68E0AEA1-16A1-4437-9156-440EB05F1E65}"/>
    <dgm:cxn modelId="{AF820D18-0271-4F4A-A263-DE785D8B787C}" srcId="{EBEE9602-EB77-485C-A35E-897D2854A77E}" destId="{DEB3E338-39EA-496D-807F-9B7980F9D2DF}" srcOrd="3" destOrd="0" parTransId="{08BF8F5B-950D-49C4-9CBA-11E8DAA4CC8F}" sibTransId="{33E7D7A6-8748-4CDA-B35F-BE033392037C}"/>
    <dgm:cxn modelId="{F3E7331D-8552-4DA3-A85C-85D09902872E}" srcId="{EBEE9602-EB77-485C-A35E-897D2854A77E}" destId="{A528FB45-0D2C-48D8-BA96-3F120CFAAEAB}" srcOrd="6" destOrd="0" parTransId="{6A7B0C9A-BBCC-4C63-8EBD-D2968D980A06}" sibTransId="{E5642A03-E93B-4340-B5E6-23E3E8B4EC61}"/>
    <dgm:cxn modelId="{68CD9B21-1086-49A0-8CDE-8EBC2D5C1399}" type="presOf" srcId="{1018EA82-536B-42F7-8AF3-3C076B845D0A}" destId="{48EAD1A7-24D5-4849-AD98-953735EACCA6}" srcOrd="0" destOrd="0" presId="urn:microsoft.com/office/officeart/2005/8/layout/default"/>
    <dgm:cxn modelId="{C895F025-7DF8-4370-A8C3-A9F65F179E5B}" srcId="{EBEE9602-EB77-485C-A35E-897D2854A77E}" destId="{A2FA0655-366A-463F-B9D9-4CBAEA58E35F}" srcOrd="1" destOrd="0" parTransId="{B96941B2-C65B-4723-A835-2492E09EA22C}" sibTransId="{210CBA54-64CC-491F-9F2C-5320D2A3B883}"/>
    <dgm:cxn modelId="{1C450E2D-79F1-4D34-B57B-5E4657E095F9}" type="presOf" srcId="{0CCC642E-4D9D-41F9-BE25-3DBCACAD0204}" destId="{24910416-299F-45C8-9ACC-E9FB3447DFBF}" srcOrd="0" destOrd="0" presId="urn:microsoft.com/office/officeart/2005/8/layout/default"/>
    <dgm:cxn modelId="{F4648335-D3B0-431F-BCF6-98F4ACA8AD85}" type="presOf" srcId="{A2FA0655-366A-463F-B9D9-4CBAEA58E35F}" destId="{131FD5CD-8E8B-4D89-8F70-1341428F5768}" srcOrd="0" destOrd="0" presId="urn:microsoft.com/office/officeart/2005/8/layout/default"/>
    <dgm:cxn modelId="{33809562-8B83-45AD-AA38-40C440A5D9BF}" type="presOf" srcId="{C0670B1E-37B5-406C-8B63-08037858F804}" destId="{9F69198F-4C3F-49BA-B751-729098CC9A50}" srcOrd="0" destOrd="0" presId="urn:microsoft.com/office/officeart/2005/8/layout/default"/>
    <dgm:cxn modelId="{F5665B71-DC9F-4A2F-AD34-0AABD6D8D0D8}" srcId="{EBEE9602-EB77-485C-A35E-897D2854A77E}" destId="{133CB164-229D-41D2-9187-02F0156C00B5}" srcOrd="11" destOrd="0" parTransId="{CC136EE0-F0D5-4DB9-865A-91E3A94EFF2A}" sibTransId="{19012F8C-8B1A-482F-932F-A2E63E89E51D}"/>
    <dgm:cxn modelId="{5AB66757-F6DB-497F-A70B-5BE8632F2F89}" srcId="{EBEE9602-EB77-485C-A35E-897D2854A77E}" destId="{E2E71599-8296-47B0-9ABB-AD788A81963B}" srcOrd="0" destOrd="0" parTransId="{D01837A9-7602-4A17-9A23-C177906A0A4C}" sibTransId="{AA90C279-C216-4283-BCDA-B820D2D4AC08}"/>
    <dgm:cxn modelId="{D82A307B-F747-4FA8-8ED0-BA6FF45EA7A2}" srcId="{EBEE9602-EB77-485C-A35E-897D2854A77E}" destId="{1018EA82-536B-42F7-8AF3-3C076B845D0A}" srcOrd="7" destOrd="0" parTransId="{2745BFD5-C8A5-434E-ABF5-2D61C4F978D2}" sibTransId="{0CDFC3B0-0B9C-48AC-A7ED-C651E6D79BFA}"/>
    <dgm:cxn modelId="{36015B80-DDE2-4E30-9250-14255E6BF95F}" type="presOf" srcId="{EBEE9602-EB77-485C-A35E-897D2854A77E}" destId="{D0B3035D-2487-48C2-8FC3-BB5C716858CF}" srcOrd="0" destOrd="0" presId="urn:microsoft.com/office/officeart/2005/8/layout/default"/>
    <dgm:cxn modelId="{05574587-9135-4F19-84E4-B01CBF4C2370}" type="presOf" srcId="{029A8FE9-5D7D-432F-95D1-FCA5A3C74C2F}" destId="{41302770-2F4F-49C9-9468-99F5636792EA}" srcOrd="0" destOrd="0" presId="urn:microsoft.com/office/officeart/2005/8/layout/default"/>
    <dgm:cxn modelId="{24F2C192-CDF5-415F-9F57-FDB46C7BB272}" srcId="{EBEE9602-EB77-485C-A35E-897D2854A77E}" destId="{737184A3-4F1C-4A12-8FBF-720C60862F99}" srcOrd="5" destOrd="0" parTransId="{89542501-D378-49A4-A769-7EF7E901EFA3}" sibTransId="{D8BA0433-90B1-4865-966E-83A694B712B6}"/>
    <dgm:cxn modelId="{0DFB479F-7B58-4743-9565-242AC14C8CBA}" type="presOf" srcId="{DEB3E338-39EA-496D-807F-9B7980F9D2DF}" destId="{3735112F-BB64-4EEB-A77C-217C3EC0F660}" srcOrd="0" destOrd="0" presId="urn:microsoft.com/office/officeart/2005/8/layout/default"/>
    <dgm:cxn modelId="{BA234EA7-7CA1-4A59-AD22-7639CE8D9C33}" type="presOf" srcId="{E2E71599-8296-47B0-9ABB-AD788A81963B}" destId="{CA372C81-9E92-4F67-B9E4-E9002D7278DF}" srcOrd="0" destOrd="0" presId="urn:microsoft.com/office/officeart/2005/8/layout/default"/>
    <dgm:cxn modelId="{6102EABA-A296-4299-B133-2E65A88AB54F}" srcId="{EBEE9602-EB77-485C-A35E-897D2854A77E}" destId="{029A8FE9-5D7D-432F-95D1-FCA5A3C74C2F}" srcOrd="10" destOrd="0" parTransId="{BE3A6367-4EAB-4638-AA06-D11B6180A288}" sibTransId="{758238A7-035C-4A94-B6D4-4861D0C531DF}"/>
    <dgm:cxn modelId="{96A708CC-AFCA-40AF-8D4A-C6014C57A3C2}" srcId="{EBEE9602-EB77-485C-A35E-897D2854A77E}" destId="{C0670B1E-37B5-406C-8B63-08037858F804}" srcOrd="9" destOrd="0" parTransId="{C485D441-0236-4026-83C5-92D4526A37A3}" sibTransId="{3927970F-7A02-4236-9028-5590E60EA5BA}"/>
    <dgm:cxn modelId="{F8208ECC-EDD0-4FDB-9C58-BB11DFE434B2}" type="presOf" srcId="{DB262ED8-2B95-48BC-986A-ECC6025B3EC9}" destId="{963EBA4D-C00B-4058-BE95-E48F693FB612}" srcOrd="0" destOrd="0" presId="urn:microsoft.com/office/officeart/2005/8/layout/default"/>
    <dgm:cxn modelId="{D2D784D1-CCBC-480E-BD79-CC4AC13887BC}" srcId="{EBEE9602-EB77-485C-A35E-897D2854A77E}" destId="{708342C7-3EBB-4539-950B-9E95ACB6891A}" srcOrd="4" destOrd="0" parTransId="{16F37750-210F-4BDC-B771-86E6F2C12E12}" sibTransId="{AC29654D-E44A-4FFA-B59E-3182F8C37213}"/>
    <dgm:cxn modelId="{3A0D1CEC-0C93-4C03-81E6-960BCCCA1D78}" type="presOf" srcId="{708342C7-3EBB-4539-950B-9E95ACB6891A}" destId="{047C3E69-0139-4783-AC37-9DE0B8EC1267}" srcOrd="0" destOrd="0" presId="urn:microsoft.com/office/officeart/2005/8/layout/default"/>
    <dgm:cxn modelId="{880460F6-590E-4F54-8C85-AC84EB8F6065}" srcId="{EBEE9602-EB77-485C-A35E-897D2854A77E}" destId="{DB262ED8-2B95-48BC-986A-ECC6025B3EC9}" srcOrd="8" destOrd="0" parTransId="{831B624C-E8D4-4E44-8146-365DBD9AF4CA}" sibTransId="{0E6425A1-9C94-4B5B-95E9-1EE2BF0ED842}"/>
    <dgm:cxn modelId="{F5AC791D-646F-4F4D-964D-4CFB636AD4FB}" type="presParOf" srcId="{D0B3035D-2487-48C2-8FC3-BB5C716858CF}" destId="{CA372C81-9E92-4F67-B9E4-E9002D7278DF}" srcOrd="0" destOrd="0" presId="urn:microsoft.com/office/officeart/2005/8/layout/default"/>
    <dgm:cxn modelId="{54A22A2E-3E74-467D-9BC2-18E601D58F63}" type="presParOf" srcId="{D0B3035D-2487-48C2-8FC3-BB5C716858CF}" destId="{4CEC4890-CFC9-4C18-9974-8D52929C4B40}" srcOrd="1" destOrd="0" presId="urn:microsoft.com/office/officeart/2005/8/layout/default"/>
    <dgm:cxn modelId="{C1CC59F5-8623-4EB7-A380-8F81F15915A7}" type="presParOf" srcId="{D0B3035D-2487-48C2-8FC3-BB5C716858CF}" destId="{131FD5CD-8E8B-4D89-8F70-1341428F5768}" srcOrd="2" destOrd="0" presId="urn:microsoft.com/office/officeart/2005/8/layout/default"/>
    <dgm:cxn modelId="{903FA614-A660-40CC-842D-4D9DA1DAA7C2}" type="presParOf" srcId="{D0B3035D-2487-48C2-8FC3-BB5C716858CF}" destId="{F2437FA7-5427-4237-8D66-7D003A638DD0}" srcOrd="3" destOrd="0" presId="urn:microsoft.com/office/officeart/2005/8/layout/default"/>
    <dgm:cxn modelId="{F53F3BCB-A483-4120-B822-1B140DAAED2F}" type="presParOf" srcId="{D0B3035D-2487-48C2-8FC3-BB5C716858CF}" destId="{24910416-299F-45C8-9ACC-E9FB3447DFBF}" srcOrd="4" destOrd="0" presId="urn:microsoft.com/office/officeart/2005/8/layout/default"/>
    <dgm:cxn modelId="{41C3AA89-D2F7-4362-B1BB-B41584D81BDC}" type="presParOf" srcId="{D0B3035D-2487-48C2-8FC3-BB5C716858CF}" destId="{9498DF02-F24D-4AC4-BE3E-077F4AD33A88}" srcOrd="5" destOrd="0" presId="urn:microsoft.com/office/officeart/2005/8/layout/default"/>
    <dgm:cxn modelId="{C7A88ACF-7E75-45E6-9E58-C249D82447F9}" type="presParOf" srcId="{D0B3035D-2487-48C2-8FC3-BB5C716858CF}" destId="{3735112F-BB64-4EEB-A77C-217C3EC0F660}" srcOrd="6" destOrd="0" presId="urn:microsoft.com/office/officeart/2005/8/layout/default"/>
    <dgm:cxn modelId="{915B480F-A365-4D86-BD3B-BDBC1757F98F}" type="presParOf" srcId="{D0B3035D-2487-48C2-8FC3-BB5C716858CF}" destId="{F2A50C8C-8C35-4FC1-BF51-E0E804C1843E}" srcOrd="7" destOrd="0" presId="urn:microsoft.com/office/officeart/2005/8/layout/default"/>
    <dgm:cxn modelId="{0B71E490-4A2C-4284-B4F5-9CFC374D0920}" type="presParOf" srcId="{D0B3035D-2487-48C2-8FC3-BB5C716858CF}" destId="{047C3E69-0139-4783-AC37-9DE0B8EC1267}" srcOrd="8" destOrd="0" presId="urn:microsoft.com/office/officeart/2005/8/layout/default"/>
    <dgm:cxn modelId="{B3E5C41D-EC62-4A8D-B531-3E73DA364D9D}" type="presParOf" srcId="{D0B3035D-2487-48C2-8FC3-BB5C716858CF}" destId="{9834E6A5-02DF-4FE1-B60F-156A963E6A0E}" srcOrd="9" destOrd="0" presId="urn:microsoft.com/office/officeart/2005/8/layout/default"/>
    <dgm:cxn modelId="{72ACEAA7-1826-41F8-847C-7869F0C0FB4C}" type="presParOf" srcId="{D0B3035D-2487-48C2-8FC3-BB5C716858CF}" destId="{0D311C30-BD96-46E5-8B8E-DC06F39FA4F3}" srcOrd="10" destOrd="0" presId="urn:microsoft.com/office/officeart/2005/8/layout/default"/>
    <dgm:cxn modelId="{4BC2FA5C-AA73-4512-8713-4C99B65A8C54}" type="presParOf" srcId="{D0B3035D-2487-48C2-8FC3-BB5C716858CF}" destId="{BE959F58-DE15-43AE-AA2A-88885CB21C99}" srcOrd="11" destOrd="0" presId="urn:microsoft.com/office/officeart/2005/8/layout/default"/>
    <dgm:cxn modelId="{088704C3-E030-4B02-A434-55851E1FC177}" type="presParOf" srcId="{D0B3035D-2487-48C2-8FC3-BB5C716858CF}" destId="{A279EC89-6441-45EC-88C8-9026B97387FA}" srcOrd="12" destOrd="0" presId="urn:microsoft.com/office/officeart/2005/8/layout/default"/>
    <dgm:cxn modelId="{BF607F98-2E12-4CFF-9CEC-D253B9066FC9}" type="presParOf" srcId="{D0B3035D-2487-48C2-8FC3-BB5C716858CF}" destId="{461B651E-77B0-4116-86FE-02034E4FAD15}" srcOrd="13" destOrd="0" presId="urn:microsoft.com/office/officeart/2005/8/layout/default"/>
    <dgm:cxn modelId="{BE7C0E7E-CE34-41B0-AA54-F5A3D52E4E6E}" type="presParOf" srcId="{D0B3035D-2487-48C2-8FC3-BB5C716858CF}" destId="{48EAD1A7-24D5-4849-AD98-953735EACCA6}" srcOrd="14" destOrd="0" presId="urn:microsoft.com/office/officeart/2005/8/layout/default"/>
    <dgm:cxn modelId="{4611829D-B39B-4041-AAAA-EAA49D3C16E3}" type="presParOf" srcId="{D0B3035D-2487-48C2-8FC3-BB5C716858CF}" destId="{863D236A-9F9F-41C4-81A6-ACD4EF514C44}" srcOrd="15" destOrd="0" presId="urn:microsoft.com/office/officeart/2005/8/layout/default"/>
    <dgm:cxn modelId="{1A7E71B1-27DF-484A-9D73-44573F54EC46}" type="presParOf" srcId="{D0B3035D-2487-48C2-8FC3-BB5C716858CF}" destId="{963EBA4D-C00B-4058-BE95-E48F693FB612}" srcOrd="16" destOrd="0" presId="urn:microsoft.com/office/officeart/2005/8/layout/default"/>
    <dgm:cxn modelId="{0B3935AF-90E7-4302-BD2A-8CFE6C85ECCA}" type="presParOf" srcId="{D0B3035D-2487-48C2-8FC3-BB5C716858CF}" destId="{F1C168AA-D421-43E5-B21C-EFD236A7BA98}" srcOrd="17" destOrd="0" presId="urn:microsoft.com/office/officeart/2005/8/layout/default"/>
    <dgm:cxn modelId="{D2259BBB-6190-4C8E-9839-723F455D000A}" type="presParOf" srcId="{D0B3035D-2487-48C2-8FC3-BB5C716858CF}" destId="{9F69198F-4C3F-49BA-B751-729098CC9A50}" srcOrd="18" destOrd="0" presId="urn:microsoft.com/office/officeart/2005/8/layout/default"/>
    <dgm:cxn modelId="{E50EEDCD-5667-4F11-9268-B7A87B189D6A}" type="presParOf" srcId="{D0B3035D-2487-48C2-8FC3-BB5C716858CF}" destId="{A0B8E1C9-AE30-4E99-BF7E-077C5885B4FC}" srcOrd="19" destOrd="0" presId="urn:microsoft.com/office/officeart/2005/8/layout/default"/>
    <dgm:cxn modelId="{4239E787-49D6-40F8-BE11-811C630B5579}" type="presParOf" srcId="{D0B3035D-2487-48C2-8FC3-BB5C716858CF}" destId="{41302770-2F4F-49C9-9468-99F5636792EA}" srcOrd="20" destOrd="0" presId="urn:microsoft.com/office/officeart/2005/8/layout/default"/>
    <dgm:cxn modelId="{4FC24B34-366B-482E-A5E1-F93FC7438DF5}" type="presParOf" srcId="{D0B3035D-2487-48C2-8FC3-BB5C716858CF}" destId="{98D20939-A835-49E9-9C4E-50B9F8A08572}" srcOrd="21" destOrd="0" presId="urn:microsoft.com/office/officeart/2005/8/layout/default"/>
    <dgm:cxn modelId="{81E4C93F-CDA1-4139-ADBA-180CE9744DCD}" type="presParOf" srcId="{D0B3035D-2487-48C2-8FC3-BB5C716858CF}" destId="{79B56DB1-35CA-4A73-AFDD-2512BC08B854}" srcOrd="22" destOrd="0" presId="urn:microsoft.com/office/officeart/2005/8/layout/defaul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72C81-9E92-4F67-B9E4-E9002D7278DF}">
      <dsp:nvSpPr>
        <dsp:cNvPr id="0" name=""/>
        <dsp:cNvSpPr/>
      </dsp:nvSpPr>
      <dsp:spPr>
        <a:xfrm>
          <a:off x="118761" y="33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Active Listening</a:t>
          </a:r>
          <a:endParaRPr lang="en-US" sz="1200" b="1" kern="1200" dirty="0"/>
        </a:p>
      </dsp:txBody>
      <dsp:txXfrm>
        <a:off x="118761" y="3342"/>
        <a:ext cx="1563857" cy="938314"/>
      </dsp:txXfrm>
    </dsp:sp>
    <dsp:sp modelId="{131FD5CD-8E8B-4D89-8F70-1341428F5768}">
      <dsp:nvSpPr>
        <dsp:cNvPr id="0" name=""/>
        <dsp:cNvSpPr/>
      </dsp:nvSpPr>
      <dsp:spPr>
        <a:xfrm>
          <a:off x="1839004" y="33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A Genuine Interest in Others</a:t>
          </a:r>
          <a:endParaRPr lang="en-US" sz="1200" b="1" kern="1200" dirty="0"/>
        </a:p>
      </dsp:txBody>
      <dsp:txXfrm>
        <a:off x="1839004" y="3342"/>
        <a:ext cx="1563857" cy="938314"/>
      </dsp:txXfrm>
    </dsp:sp>
    <dsp:sp modelId="{24910416-299F-45C8-9ACC-E9FB3447DFBF}">
      <dsp:nvSpPr>
        <dsp:cNvPr id="0" name=""/>
        <dsp:cNvSpPr/>
      </dsp:nvSpPr>
      <dsp:spPr>
        <a:xfrm>
          <a:off x="3559247" y="33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Adept at Reading Others’ Non-verbal Communication</a:t>
          </a:r>
          <a:endParaRPr lang="en-US" sz="1200" b="1" kern="1200" dirty="0"/>
        </a:p>
      </dsp:txBody>
      <dsp:txXfrm>
        <a:off x="3559247" y="3342"/>
        <a:ext cx="1563857" cy="938314"/>
      </dsp:txXfrm>
    </dsp:sp>
    <dsp:sp modelId="{3735112F-BB64-4EEB-A77C-217C3EC0F660}">
      <dsp:nvSpPr>
        <dsp:cNvPr id="0" name=""/>
        <dsp:cNvSpPr/>
      </dsp:nvSpPr>
      <dsp:spPr>
        <a:xfrm>
          <a:off x="118761" y="10980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Build Rapport </a:t>
          </a:r>
          <a:br>
            <a:rPr lang="en-US" sz="1200" b="1" i="0" kern="1200" baseline="0" dirty="0"/>
          </a:br>
          <a:r>
            <a:rPr lang="en-US" sz="1200" b="1" i="0" kern="1200" baseline="0" dirty="0"/>
            <a:t>with Others</a:t>
          </a:r>
          <a:endParaRPr lang="en-US" sz="1200" b="1" kern="1200" dirty="0"/>
        </a:p>
      </dsp:txBody>
      <dsp:txXfrm>
        <a:off x="118761" y="1098042"/>
        <a:ext cx="1563857" cy="938314"/>
      </dsp:txXfrm>
    </dsp:sp>
    <dsp:sp modelId="{047C3E69-0139-4783-AC37-9DE0B8EC1267}">
      <dsp:nvSpPr>
        <dsp:cNvPr id="0" name=""/>
        <dsp:cNvSpPr/>
      </dsp:nvSpPr>
      <dsp:spPr>
        <a:xfrm>
          <a:off x="1839004" y="10980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Effective Communication</a:t>
          </a:r>
          <a:endParaRPr lang="en-US" sz="1200" b="1" kern="1200" dirty="0"/>
        </a:p>
      </dsp:txBody>
      <dsp:txXfrm>
        <a:off x="1839004" y="1098042"/>
        <a:ext cx="1563857" cy="938314"/>
      </dsp:txXfrm>
    </dsp:sp>
    <dsp:sp modelId="{0D311C30-BD96-46E5-8B8E-DC06F39FA4F3}">
      <dsp:nvSpPr>
        <dsp:cNvPr id="0" name=""/>
        <dsp:cNvSpPr/>
      </dsp:nvSpPr>
      <dsp:spPr>
        <a:xfrm>
          <a:off x="3559247" y="10980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Motivating Others</a:t>
          </a:r>
          <a:endParaRPr lang="en-US" sz="1200" b="1" kern="1200" dirty="0"/>
        </a:p>
      </dsp:txBody>
      <dsp:txXfrm>
        <a:off x="3559247" y="1098042"/>
        <a:ext cx="1563857" cy="938314"/>
      </dsp:txXfrm>
    </dsp:sp>
    <dsp:sp modelId="{A279EC89-6441-45EC-88C8-9026B97387FA}">
      <dsp:nvSpPr>
        <dsp:cNvPr id="0" name=""/>
        <dsp:cNvSpPr/>
      </dsp:nvSpPr>
      <dsp:spPr>
        <a:xfrm>
          <a:off x="118761" y="21927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Admit When You </a:t>
          </a:r>
          <a:br>
            <a:rPr lang="en-US" sz="1200" b="1" i="0" kern="1200" baseline="0" dirty="0"/>
          </a:br>
          <a:r>
            <a:rPr lang="en-US" sz="1200" b="1" i="0" kern="1200" baseline="0" dirty="0"/>
            <a:t>Are Wrong or Make a Mistake</a:t>
          </a:r>
          <a:endParaRPr lang="en-US" sz="1200" b="1" kern="1200" dirty="0"/>
        </a:p>
      </dsp:txBody>
      <dsp:txXfrm>
        <a:off x="118761" y="2192742"/>
        <a:ext cx="1563857" cy="938314"/>
      </dsp:txXfrm>
    </dsp:sp>
    <dsp:sp modelId="{48EAD1A7-24D5-4849-AD98-953735EACCA6}">
      <dsp:nvSpPr>
        <dsp:cNvPr id="0" name=""/>
        <dsp:cNvSpPr/>
      </dsp:nvSpPr>
      <dsp:spPr>
        <a:xfrm>
          <a:off x="1839004" y="21927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Learn From </a:t>
          </a:r>
          <a:br>
            <a:rPr lang="en-US" sz="1200" b="1" i="0" kern="1200" baseline="0" dirty="0"/>
          </a:br>
          <a:r>
            <a:rPr lang="en-US" sz="1200" b="1" i="0" kern="1200" baseline="0" dirty="0"/>
            <a:t>Your Mistakes</a:t>
          </a:r>
          <a:endParaRPr lang="en-US" sz="1200" b="1" kern="1200" dirty="0"/>
        </a:p>
      </dsp:txBody>
      <dsp:txXfrm>
        <a:off x="1839004" y="2192742"/>
        <a:ext cx="1563857" cy="938314"/>
      </dsp:txXfrm>
    </dsp:sp>
    <dsp:sp modelId="{963EBA4D-C00B-4058-BE95-E48F693FB612}">
      <dsp:nvSpPr>
        <dsp:cNvPr id="0" name=""/>
        <dsp:cNvSpPr/>
      </dsp:nvSpPr>
      <dsp:spPr>
        <a:xfrm>
          <a:off x="3559247" y="2192742"/>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Give Full Attention When Someone is Communicating with You</a:t>
          </a:r>
          <a:endParaRPr lang="en-US" sz="1200" b="1" kern="1200" dirty="0"/>
        </a:p>
      </dsp:txBody>
      <dsp:txXfrm>
        <a:off x="3559247" y="2192742"/>
        <a:ext cx="1563857" cy="938314"/>
      </dsp:txXfrm>
    </dsp:sp>
    <dsp:sp modelId="{9F69198F-4C3F-49BA-B751-729098CC9A50}">
      <dsp:nvSpPr>
        <dsp:cNvPr id="0" name=""/>
        <dsp:cNvSpPr/>
      </dsp:nvSpPr>
      <dsp:spPr>
        <a:xfrm>
          <a:off x="118761" y="3287443"/>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Emotional Awareness</a:t>
          </a:r>
          <a:endParaRPr lang="en-US" sz="1200" b="1" kern="1200" dirty="0"/>
        </a:p>
      </dsp:txBody>
      <dsp:txXfrm>
        <a:off x="118761" y="3287443"/>
        <a:ext cx="1563857" cy="938314"/>
      </dsp:txXfrm>
    </dsp:sp>
    <dsp:sp modelId="{41302770-2F4F-49C9-9468-99F5636792EA}">
      <dsp:nvSpPr>
        <dsp:cNvPr id="0" name=""/>
        <dsp:cNvSpPr/>
      </dsp:nvSpPr>
      <dsp:spPr>
        <a:xfrm>
          <a:off x="1839004" y="3287443"/>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a:t>Empathy</a:t>
          </a:r>
          <a:endParaRPr lang="en-US" sz="1200" b="1" kern="1200"/>
        </a:p>
      </dsp:txBody>
      <dsp:txXfrm>
        <a:off x="1839004" y="3287443"/>
        <a:ext cx="1563857" cy="938314"/>
      </dsp:txXfrm>
    </dsp:sp>
    <dsp:sp modelId="{79B56DB1-35CA-4A73-AFDD-2512BC08B854}">
      <dsp:nvSpPr>
        <dsp:cNvPr id="0" name=""/>
        <dsp:cNvSpPr/>
      </dsp:nvSpPr>
      <dsp:spPr>
        <a:xfrm>
          <a:off x="3559247" y="3287443"/>
          <a:ext cx="1563857" cy="938314"/>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a:t>Compassion</a:t>
          </a:r>
          <a:endParaRPr lang="en-US" sz="1200" b="1" kern="1200"/>
        </a:p>
      </dsp:txBody>
      <dsp:txXfrm>
        <a:off x="3559247" y="3287443"/>
        <a:ext cx="1563857" cy="9383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91DCF1-0F16-4F79-BC4A-993379236393}" type="datetimeFigureOut">
              <a:rPr lang="en-US" smtClean="0">
                <a:latin typeface="Arial" panose="020B0604020202020204" pitchFamily="34" charset="0"/>
              </a:rPr>
              <a:t>6/20/2022</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39175-E3A9-42A0-88B3-EEBBCA8AEA0A}"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817007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332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41836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9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essentially needs to identify and build their emotional intelligence.  In the workplace, it is a hiring trait that is desired by all the leading corporations.  As far back as 2014, 20 of companies were testing and evaluating perspective employees and their emotional intelligence.  By identifying employees that have high emotional intelligence, employers more efficiently focus on these employees and cultivate the leaders of tomorrow.  This is also a way for companies to identify the lower-level employees and direct these people towards identifying and improving their emotional intelligence levels.</a:t>
            </a:r>
          </a:p>
        </p:txBody>
      </p:sp>
    </p:spTree>
    <p:extLst>
      <p:ext uri="{BB962C8B-B14F-4D97-AF65-F5344CB8AC3E}">
        <p14:creationId xmlns:p14="http://schemas.microsoft.com/office/powerpoint/2010/main" val="1929706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595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 allows us to better communicate with others, build relationships, and influence others around us in a more positive way.  Once we identify our emotions, we can then begin to change our emotions to be less negative and less stressful.  We can also use these changes to improve our social skills.  Social skills in combination of communication equals someone who builds rapport.  Everyone cringes at the words “conflict resolution”.  Who is good at conflict resolution?  You can be good at conflict resolution.  With EQ, skills like effective communication, active listening and empathy, conflicts can be de-escalated quickly, and rapport built in the place of negativity.  First, active listening is key to understanding what the conflict concerns.  Empathy for each side of the disagreement allows you to feel the emotions of each person and better understand their position.  Even social skills come into play when each side’s opinions and needs are mirrored for both sides to hear.  From there, a solution can be determined so that everyone feels satisfied that they have been heard.  The outcome – a win/win for all parties involved!</a:t>
            </a:r>
          </a:p>
        </p:txBody>
      </p:sp>
    </p:spTree>
    <p:extLst>
      <p:ext uri="{BB962C8B-B14F-4D97-AF65-F5344CB8AC3E}">
        <p14:creationId xmlns:p14="http://schemas.microsoft.com/office/powerpoint/2010/main" val="217737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44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409994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1949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168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121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pPr>
            <a:r>
              <a:rPr lang="en-US" sz="1100" b="1" dirty="0">
                <a:solidFill>
                  <a:srgbClr val="000000">
                    <a:lumMod val="50000"/>
                    <a:lumOff val="50000"/>
                  </a:srgbClr>
                </a:solidFill>
                <a:latin typeface="Arial" panose="020B0604020202020204"/>
                <a:ea typeface="Open Sans Light" panose="020B0306030504020204" pitchFamily="34" charset="0"/>
                <a:cs typeface="Arial" panose="020B0604020202020204" pitchFamily="34" charset="0"/>
              </a:rPr>
              <a:t>Presenter Introduction Slide?</a:t>
            </a:r>
          </a:p>
          <a:p>
            <a:pPr marL="0" marR="0" indent="0" algn="l" defTabSz="457200" rtl="0" eaLnBrk="1" fontAlgn="auto" latinLnBrk="0" hangingPunct="1">
              <a:lnSpc>
                <a:spcPct val="100000"/>
              </a:lnSpc>
              <a:spcBef>
                <a:spcPts val="0"/>
              </a:spcBef>
              <a:spcAft>
                <a:spcPts val="0"/>
              </a:spcAft>
              <a:buClrTx/>
              <a:buSzTx/>
              <a:buFontTx/>
              <a:buNone/>
              <a:tabLst/>
            </a:pPr>
            <a:r>
              <a:rPr lang="en-US" sz="1100" dirty="0">
                <a:solidFill>
                  <a:srgbClr val="000000">
                    <a:lumMod val="50000"/>
                    <a:lumOff val="50000"/>
                  </a:srgbClr>
                </a:solidFill>
                <a:latin typeface="Arial" panose="020B0604020202020204"/>
                <a:ea typeface="Open Sans Light" panose="020B0306030504020204" pitchFamily="34" charset="0"/>
                <a:cs typeface="Arial" panose="020B0604020202020204" pitchFamily="34" charset="0"/>
              </a:rPr>
              <a:t>Headshot and short bio provided to Brock.  Do we include this in the presentation?</a:t>
            </a:r>
            <a:endParaRPr kumimoji="0" lang="en-US" sz="11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endParaRPr>
          </a:p>
          <a:p>
            <a:pPr algn="l"/>
            <a:endParaRPr lang="en-GB" dirty="0"/>
          </a:p>
        </p:txBody>
      </p:sp>
    </p:spTree>
    <p:extLst>
      <p:ext uri="{BB962C8B-B14F-4D97-AF65-F5344CB8AC3E}">
        <p14:creationId xmlns:p14="http://schemas.microsoft.com/office/powerpoint/2010/main" val="3704825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47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Corporate culture is important because it can support important business objectives.  Employees, for example, might be attracted to companies whose cultures they identify with, which in turn can drive employee retention and new talent acquisition.  For companies focused on innovation, fostering a culture of innovation can be critical to maintaining a competitive edge with respect to patents or other forms of intellectual property.  Similarly, corporate culture can also play a role in marketing the company to customers and to society at large, thereby doubling as  a form of public relations.</a:t>
            </a:r>
          </a:p>
          <a:p>
            <a:endParaRPr lang="en-GB" dirty="0"/>
          </a:p>
        </p:txBody>
      </p:sp>
    </p:spTree>
    <p:extLst>
      <p:ext uri="{BB962C8B-B14F-4D97-AF65-F5344CB8AC3E}">
        <p14:creationId xmlns:p14="http://schemas.microsoft.com/office/powerpoint/2010/main" val="330988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52266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28301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21560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thing that truly gives an organization a competitive advantage over another is its people, and people equal culture.  The best businesses with healthy corporate cultures attract and retain the best talent.  They help other companies on the right path by creating standards and norms and when you examine these various organizations, the PEOPLE theme resonates throughout.  For the most part, organizations have access to the same resource in the marketplace (resources, suppliers, vendors, software, </a:t>
            </a:r>
            <a:r>
              <a:rPr lang="en-US" dirty="0" err="1"/>
              <a:t>etc</a:t>
            </a:r>
            <a:r>
              <a:rPr lang="en-US" dirty="0"/>
              <a:t>…)  Organizations don’t have access to the same talent pool, and this is a direct reflection of the culture within that organization.</a:t>
            </a:r>
          </a:p>
        </p:txBody>
      </p:sp>
    </p:spTree>
    <p:extLst>
      <p:ext uri="{BB962C8B-B14F-4D97-AF65-F5344CB8AC3E}">
        <p14:creationId xmlns:p14="http://schemas.microsoft.com/office/powerpoint/2010/main" val="3404315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Openness and humility from top to bottom of the organization – Arrogance kills off learning and growth by blinding us to our own weaknesses.  Strength comes out of receptivity and the willingness to learn from others</a:t>
            </a:r>
          </a:p>
          <a:p>
            <a:r>
              <a:rPr lang="en-US" dirty="0"/>
              <a:t>An environment of accountability and personal responsibility – Denial, blame, and excuses harden relationships and intensify conflict.  Successful teams hold each other accountable and willingly accept personal responsibility.</a:t>
            </a:r>
          </a:p>
          <a:p>
            <a:r>
              <a:rPr lang="en-US" dirty="0"/>
              <a:t>Freedom for risk-taking within appropriate limits – Both extremes – an excessive, reckless risk-taking and a stifling, fearful control – threaten any organization.  Freedom to risk new ideas flourishes best within appropriate limits.</a:t>
            </a:r>
          </a:p>
          <a:p>
            <a:r>
              <a:rPr lang="en-US" dirty="0"/>
              <a:t>A fierce commitment to do it right – Mediocrity is easy; excellence is hard work, and there are many temptations for shortcuts.  A search for excellence always inspires both inside and outside an organization.</a:t>
            </a:r>
          </a:p>
          <a:p>
            <a:r>
              <a:rPr lang="en-US" dirty="0"/>
              <a:t>A willingness to tolerate and learn from mistakes – Punishing honest mistakes stifles creativity.  Learning from mistakes encourages healthy experimentation and converts negatives into positives.</a:t>
            </a:r>
          </a:p>
          <a:p>
            <a:r>
              <a:rPr lang="en-US" dirty="0"/>
              <a:t>Unquestioned integrity and consistency – Dishonesty and inconsistency undermine trust.  Organizations and relationships thrive on clarity, transparency, honesty, and reliable follow through.</a:t>
            </a:r>
          </a:p>
          <a:p>
            <a:r>
              <a:rPr lang="en-US" dirty="0"/>
              <a:t>A pursuit of collaboration, integration, and holistic thinking – Turf wars and narrow thinking are deadly.  Drawing together the best ideas and practices, integrating the best people into collaborative teams, multiplies organizational strength</a:t>
            </a:r>
          </a:p>
          <a:p>
            <a:r>
              <a:rPr lang="en-US" dirty="0"/>
              <a:t>Courage and persistence in the face of difficulty – The playing filed is not always level, or life fair, </a:t>
            </a:r>
            <a:r>
              <a:rPr lang="en-US" dirty="0" err="1"/>
              <a:t>buthealthy</a:t>
            </a:r>
            <a:r>
              <a:rPr lang="en-US" dirty="0"/>
              <a:t> cultures remain both realistic about the challenges they face and unintimidated and undeterred by difficulty.</a:t>
            </a:r>
          </a:p>
        </p:txBody>
      </p:sp>
    </p:spTree>
    <p:extLst>
      <p:ext uri="{BB962C8B-B14F-4D97-AF65-F5344CB8AC3E}">
        <p14:creationId xmlns:p14="http://schemas.microsoft.com/office/powerpoint/2010/main" val="3961672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9185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look enviously at cultures created by Microsoft, Zoom, and Google.  What is apparent in these organizations is the flexibility and dedication of the staff at these organizations when it comes to delivering work.</a:t>
            </a:r>
          </a:p>
          <a:p>
            <a:r>
              <a:rPr lang="en-US" dirty="0"/>
              <a:t>Command and control structures are absent, and in their place are highly motivated staff who c0-create psychologically safe environments.  Cognitive diversity flourishes and staff push each other to deliver work that improves an organization’s products.  They celebrate success and failure equally, make time for creativity, have healthy debate, and manage out people that contradict the values that they have agreed upon.  These organizations have taken the time to build an aspirational vision, a set of values and an agreement among the staff of how they will remain the best versions of themselves in order to get the job done well.</a:t>
            </a:r>
          </a:p>
          <a:p>
            <a:r>
              <a:rPr lang="en-US" dirty="0"/>
              <a:t>They select and cultivate staff members who are emotionally intelligent.  They have the capacity to be aware of and control their own emotions in a way that’s empathetic towards others.  Such interpersonal skills are the difference between vibrant working cultures and toxic ones.</a:t>
            </a:r>
          </a:p>
          <a:p>
            <a:r>
              <a:rPr lang="en-US" dirty="0"/>
              <a:t>That is not to say that technical skills aren’t important.  Often, organizations hyper focus on EQ, but obviously people have to know their job and develop their technical skills to meet the challenges of today, not yesterday.</a:t>
            </a:r>
          </a:p>
          <a:p>
            <a:r>
              <a:rPr lang="en-US" dirty="0"/>
              <a:t>Corporate culture does not work in isolation, but it is not because there is not merit in the application, but because leadership may create the right conditions in which they could add value and team members on all levels may not have the emotional intelligence to change their mindset and to embrace new ideas and ways of working.</a:t>
            </a:r>
          </a:p>
          <a:p>
            <a:r>
              <a:rPr lang="en-US" dirty="0"/>
              <a:t>The requirement is that people have the self-awareness to understand what they’re good at and what they’re not, as well as the motivation and determination to change.  Only then can they be contributors to a positive corporate culture and hole colleagues to account in displaying the behaviors expected of them.</a:t>
            </a:r>
          </a:p>
          <a:p>
            <a:pPr marL="139700" indent="0">
              <a:buNone/>
            </a:pP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33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actions are part of a person’s emotional skillset.  They embody human factors that create emotional connection and lead to motivation, confidence, and inspiration.  </a:t>
            </a:r>
          </a:p>
        </p:txBody>
      </p:sp>
    </p:spTree>
    <p:extLst>
      <p:ext uri="{BB962C8B-B14F-4D97-AF65-F5344CB8AC3E}">
        <p14:creationId xmlns:p14="http://schemas.microsoft.com/office/powerpoint/2010/main" val="404892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64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06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059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265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Judiciously – With good judgement and sense</a:t>
            </a:r>
          </a:p>
          <a:p>
            <a:r>
              <a:rPr lang="en-US" dirty="0"/>
              <a:t>Difference between sympathy and empathy.  Sympathy is feelings of sorrows for someone else's misfortune.  Empathy is the ability to understand and share the feelings of others (when they cry you cry; when they are happy you are happy)</a:t>
            </a:r>
          </a:p>
        </p:txBody>
      </p:sp>
    </p:spTree>
    <p:extLst>
      <p:ext uri="{BB962C8B-B14F-4D97-AF65-F5344CB8AC3E}">
        <p14:creationId xmlns:p14="http://schemas.microsoft.com/office/powerpoint/2010/main" val="2444565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8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055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800" b="0" dirty="0">
                <a:solidFill>
                  <a:schemeClr val="accent3"/>
                </a:solidFill>
                <a:latin typeface="Arial" panose="020B0604020202020204" pitchFamily="34" charset="0"/>
                <a:ea typeface="ＭＳ Ｐゴシック" charset="0"/>
              </a:rPr>
              <a:t>EQ is not only useful in day-to-day life, but it is critical to a successful workplace.  In fact, EQ is more important in the business world than IQ. </a:t>
            </a:r>
            <a:br>
              <a:rPr lang="en-US" sz="800" b="0" dirty="0">
                <a:solidFill>
                  <a:schemeClr val="accent3"/>
                </a:solidFill>
                <a:latin typeface="Arial" panose="020B0604020202020204" pitchFamily="34" charset="0"/>
                <a:ea typeface="ＭＳ Ｐゴシック" charset="0"/>
              </a:rPr>
            </a:br>
            <a:br>
              <a:rPr lang="en-US" sz="800" b="0" dirty="0">
                <a:solidFill>
                  <a:schemeClr val="accent3"/>
                </a:solidFill>
                <a:latin typeface="Arial" panose="020B0604020202020204" pitchFamily="34" charset="0"/>
                <a:ea typeface="ＭＳ Ｐゴシック" charset="0"/>
              </a:rPr>
            </a:br>
            <a:r>
              <a:rPr lang="en-US" sz="800" b="0" dirty="0">
                <a:solidFill>
                  <a:schemeClr val="accent3"/>
                </a:solidFill>
                <a:latin typeface="Arial" panose="020B0604020202020204" pitchFamily="34" charset="0"/>
                <a:ea typeface="ＭＳ Ｐゴシック" charset="0"/>
              </a:rPr>
              <a:t> With an emotionally intelligent team, maximum success can be achieved through improved communication, empathy for others, and better resolution of conflict between team members and clients.</a:t>
            </a:r>
            <a:endParaRPr lang="en-US" sz="800" dirty="0"/>
          </a:p>
        </p:txBody>
      </p:sp>
    </p:spTree>
    <p:extLst>
      <p:ext uri="{BB962C8B-B14F-4D97-AF65-F5344CB8AC3E}">
        <p14:creationId xmlns:p14="http://schemas.microsoft.com/office/powerpoint/2010/main" val="393796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9AE40-3CA6-2149-BC27-B0A8ADC6FA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51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2034216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8BB9254-56DE-794F-961D-A24086E6D2BD}"/>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
        <p:nvSpPr>
          <p:cNvPr id="2" name="Title 1">
            <a:extLst>
              <a:ext uri="{FF2B5EF4-FFF2-40B4-BE49-F238E27FC236}">
                <a16:creationId xmlns:a16="http://schemas.microsoft.com/office/drawing/2014/main" id="{2876416F-8C6A-AC4E-A18F-EC32C358A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FF3E-AE10-8E4F-8E81-254EF500B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34718-C46E-7F4E-B569-A1DB7B633504}"/>
              </a:ext>
            </a:extLst>
          </p:cNvPr>
          <p:cNvSpPr>
            <a:spLocks noGrp="1"/>
          </p:cNvSpPr>
          <p:nvPr>
            <p:ph type="dt" sz="half" idx="10"/>
          </p:nvPr>
        </p:nvSpPr>
        <p:spPr/>
        <p:txBody>
          <a:bodyPr/>
          <a:lstStyle/>
          <a:p>
            <a:fld id="{88F5D884-D5B6-4C42-B66C-5ABA98285411}" type="datetime1">
              <a:rPr lang="en-US" smtClean="0"/>
              <a:t>6/20/2022</a:t>
            </a:fld>
            <a:endParaRPr lang="en-US"/>
          </a:p>
        </p:txBody>
      </p:sp>
      <p:sp>
        <p:nvSpPr>
          <p:cNvPr id="5" name="Footer Placeholder 4">
            <a:extLst>
              <a:ext uri="{FF2B5EF4-FFF2-40B4-BE49-F238E27FC236}">
                <a16:creationId xmlns:a16="http://schemas.microsoft.com/office/drawing/2014/main" id="{BE90A55B-9E57-084F-A789-DF2B360B58E2}"/>
              </a:ext>
            </a:extLst>
          </p:cNvPr>
          <p:cNvSpPr>
            <a:spLocks noGrp="1"/>
          </p:cNvSpPr>
          <p:nvPr>
            <p:ph type="ftr" sz="quarter" idx="11"/>
          </p:nvPr>
        </p:nvSpPr>
        <p:spPr/>
        <p:txBody>
          <a:bodyPr/>
          <a:lstStyle/>
          <a:p>
            <a:endParaRPr lang="en-US"/>
          </a:p>
        </p:txBody>
      </p:sp>
    </p:spTree>
    <p:custDataLst>
      <p:tags r:id="rId1"/>
    </p:custDataLst>
    <p:extLst>
      <p:ext uri="{BB962C8B-B14F-4D97-AF65-F5344CB8AC3E}">
        <p14:creationId xmlns:p14="http://schemas.microsoft.com/office/powerpoint/2010/main" val="317724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1"/>
        <p:cNvGrpSpPr/>
        <p:nvPr/>
      </p:nvGrpSpPr>
      <p:grpSpPr>
        <a:xfrm>
          <a:off x="0" y="0"/>
          <a:ext cx="0" cy="0"/>
          <a:chOff x="0" y="0"/>
          <a:chExt cx="0" cy="0"/>
        </a:xfrm>
      </p:grpSpPr>
      <p:sp>
        <p:nvSpPr>
          <p:cNvPr id="44" name="Google Shape;44;p8"/>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5" name="Google Shape;45;p8"/>
          <p:cNvSpPr txBox="1">
            <a:spLocks noGrp="1"/>
          </p:cNvSpPr>
          <p:nvPr>
            <p:ph type="body" idx="1"/>
          </p:nvPr>
        </p:nvSpPr>
        <p:spPr>
          <a:xfrm>
            <a:off x="841001" y="2492425"/>
            <a:ext cx="2671800" cy="2433300"/>
          </a:xfrm>
          <a:prstGeom prst="rect">
            <a:avLst/>
          </a:prstGeom>
        </p:spPr>
        <p:txBody>
          <a:bodyPr spcFirstLastPara="1" wrap="square" lIns="91425" tIns="91425" rIns="91425" bIns="91425" anchor="t" anchorCtr="0"/>
          <a:lstStyle>
            <a:lvl1pPr marL="457189" lvl="0" indent="-330192">
              <a:spcBef>
                <a:spcPts val="60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
        <p:nvSpPr>
          <p:cNvPr id="46" name="Google Shape;46;p8"/>
          <p:cNvSpPr txBox="1">
            <a:spLocks noGrp="1"/>
          </p:cNvSpPr>
          <p:nvPr>
            <p:ph type="body" idx="2"/>
          </p:nvPr>
        </p:nvSpPr>
        <p:spPr>
          <a:xfrm>
            <a:off x="3673842" y="2492425"/>
            <a:ext cx="2671800" cy="2433300"/>
          </a:xfrm>
          <a:prstGeom prst="rect">
            <a:avLst/>
          </a:prstGeom>
        </p:spPr>
        <p:txBody>
          <a:bodyPr spcFirstLastPara="1" wrap="square" lIns="91425" tIns="91425" rIns="91425" bIns="91425" anchor="t" anchorCtr="0"/>
          <a:lstStyle>
            <a:lvl1pPr marL="457189" lvl="0" indent="-330192">
              <a:spcBef>
                <a:spcPts val="60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
        <p:nvSpPr>
          <p:cNvPr id="47" name="Google Shape;47;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499728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92993465"/>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23258859"/>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3491606"/>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5284630"/>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hangable Cover V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8CB0AA-A148-4B7F-8C71-74A8F8A5188A}"/>
              </a:ext>
            </a:extLst>
          </p:cNvPr>
          <p:cNvPicPr>
            <a:picLocks noChangeAspect="1"/>
          </p:cNvPicPr>
          <p:nvPr userDrawn="1"/>
        </p:nvPicPr>
        <p:blipFill rotWithShape="1">
          <a:blip r:embed="rId3"/>
          <a:srcRect l="17847" t="6951" b="6951"/>
          <a:stretch/>
        </p:blipFill>
        <p:spPr>
          <a:xfrm>
            <a:off x="-1" y="0"/>
            <a:ext cx="7511864" cy="5143500"/>
          </a:xfrm>
          <a:prstGeom prst="rect">
            <a:avLst/>
          </a:prstGeom>
        </p:spPr>
      </p:pic>
      <p:sp>
        <p:nvSpPr>
          <p:cNvPr id="8" name="Rectangle 7">
            <a:extLst>
              <a:ext uri="{FF2B5EF4-FFF2-40B4-BE49-F238E27FC236}">
                <a16:creationId xmlns:a16="http://schemas.microsoft.com/office/drawing/2014/main" id="{E1A71CB6-8E91-47C9-8092-037004E71BE8}"/>
              </a:ext>
            </a:extLst>
          </p:cNvPr>
          <p:cNvSpPr/>
          <p:nvPr userDrawn="1"/>
        </p:nvSpPr>
        <p:spPr>
          <a:xfrm rot="16200000">
            <a:off x="2612502" y="-1387999"/>
            <a:ext cx="3918997" cy="9143999"/>
          </a:xfrm>
          <a:prstGeom prst="rect">
            <a:avLst/>
          </a:prstGeom>
          <a:gradFill flip="none" rotWithShape="1">
            <a:gsLst>
              <a:gs pos="0">
                <a:srgbClr val="000000"/>
              </a:gs>
              <a:gs pos="40000">
                <a:schemeClr val="tx1">
                  <a:alpha val="73289"/>
                </a:schemeClr>
              </a:gs>
              <a:gs pos="100000">
                <a:schemeClr val="tx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dirty="0">
              <a:solidFill>
                <a:srgbClr val="FFFFFF"/>
              </a:solidFill>
              <a:latin typeface="Arial" panose="020B0604020202020204"/>
            </a:endParaRPr>
          </a:p>
        </p:txBody>
      </p:sp>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rotWithShape="1">
          <a:blip r:embed="rId4"/>
          <a:srcRect l="43378"/>
          <a:stretch/>
        </p:blipFill>
        <p:spPr>
          <a:xfrm>
            <a:off x="3962400" y="-2309"/>
            <a:ext cx="5181599" cy="5152159"/>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888256" y="4267200"/>
            <a:ext cx="1669723" cy="727570"/>
          </a:xfrm>
          <a:prstGeom prst="rect">
            <a:avLst/>
          </a:prstGeom>
        </p:spPr>
      </p:pic>
    </p:spTree>
    <p:custDataLst>
      <p:tags r:id="rId1"/>
    </p:custDataLst>
    <p:extLst>
      <p:ext uri="{BB962C8B-B14F-4D97-AF65-F5344CB8AC3E}">
        <p14:creationId xmlns:p14="http://schemas.microsoft.com/office/powerpoint/2010/main" val="3995106754"/>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5274914" y="699715"/>
            <a:ext cx="3105182" cy="3744465"/>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3" name="Picture 2">
            <a:extLst>
              <a:ext uri="{FF2B5EF4-FFF2-40B4-BE49-F238E27FC236}">
                <a16:creationId xmlns:a16="http://schemas.microsoft.com/office/drawing/2014/main" id="{44BCB8A6-9CF9-478C-A389-CC9AC936AC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014109010"/>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19142927"/>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pic>
        <p:nvPicPr>
          <p:cNvPr id="2" name="Picture 1" descr="Abstract gray gradient hexagon on white background with soft light blur">
            <a:extLst>
              <a:ext uri="{FF2B5EF4-FFF2-40B4-BE49-F238E27FC236}">
                <a16:creationId xmlns:a16="http://schemas.microsoft.com/office/drawing/2014/main" id="{E5DD35ED-B122-43CC-BFD3-69CAA6A0F5EF}"/>
              </a:ext>
            </a:extLst>
          </p:cNvPr>
          <p:cNvPicPr>
            <a:picLocks noChangeAspect="1"/>
          </p:cNvPicPr>
          <p:nvPr userDrawn="1"/>
        </p:nvPicPr>
        <p:blipFill rotWithShape="1">
          <a:blip r:embed="rId3">
            <a:alphaModFix/>
          </a:blip>
          <a:srcRect t="829" b="42922"/>
          <a:stretch/>
        </p:blipFill>
        <p:spPr>
          <a:xfrm>
            <a:off x="0" y="0"/>
            <a:ext cx="9144000" cy="5143500"/>
          </a:xfrm>
          <a:prstGeom prst="rect">
            <a:avLst/>
          </a:prstGeom>
        </p:spPr>
      </p:pic>
      <p:sp>
        <p:nvSpPr>
          <p:cNvPr id="3" name="Rectangle 2">
            <a:extLst>
              <a:ext uri="{FF2B5EF4-FFF2-40B4-BE49-F238E27FC236}">
                <a16:creationId xmlns:a16="http://schemas.microsoft.com/office/drawing/2014/main" id="{AE287815-F89C-401F-98E5-575D65AE6097}"/>
              </a:ext>
            </a:extLst>
          </p:cNvPr>
          <p:cNvSpPr/>
          <p:nvPr userDrawn="1"/>
        </p:nvSpPr>
        <p:spPr>
          <a:xfrm>
            <a:off x="-1" y="0"/>
            <a:ext cx="9143999" cy="5143500"/>
          </a:xfrm>
          <a:prstGeom prst="rect">
            <a:avLst/>
          </a:prstGeom>
          <a:solidFill>
            <a:schemeClr val="accent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6548527"/>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819832"/>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pic>
        <p:nvPicPr>
          <p:cNvPr id="6" name="Picture 5" descr="Abstract gray gradient hexagon on white background with soft light blur">
            <a:extLst>
              <a:ext uri="{FF2B5EF4-FFF2-40B4-BE49-F238E27FC236}">
                <a16:creationId xmlns:a16="http://schemas.microsoft.com/office/drawing/2014/main" id="{886E2A35-F74D-4192-9A99-CD15F43216F0}"/>
              </a:ext>
            </a:extLst>
          </p:cNvPr>
          <p:cNvPicPr>
            <a:picLocks noChangeAspect="1"/>
          </p:cNvPicPr>
          <p:nvPr userDrawn="1"/>
        </p:nvPicPr>
        <p:blipFill rotWithShape="1">
          <a:blip r:embed="rId3">
            <a:alphaModFix amt="50000"/>
          </a:blip>
          <a:srcRect t="829" b="42922"/>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896049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8"/>
        <p:cNvGrpSpPr/>
        <p:nvPr/>
      </p:nvGrpSpPr>
      <p:grpSpPr>
        <a:xfrm>
          <a:off x="0" y="0"/>
          <a:ext cx="0" cy="0"/>
          <a:chOff x="0" y="0"/>
          <a:chExt cx="0" cy="0"/>
        </a:xfrm>
      </p:grpSpPr>
      <p:sp>
        <p:nvSpPr>
          <p:cNvPr id="21" name="Google Shape;21;p4"/>
          <p:cNvSpPr txBox="1">
            <a:spLocks noGrp="1"/>
          </p:cNvSpPr>
          <p:nvPr>
            <p:ph type="title"/>
          </p:nvPr>
        </p:nvSpPr>
        <p:spPr>
          <a:xfrm>
            <a:off x="838309" y="1807900"/>
            <a:ext cx="3148200" cy="4857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22" name="Google Shape;22;p4"/>
          <p:cNvSpPr txBox="1">
            <a:spLocks noGrp="1"/>
          </p:cNvSpPr>
          <p:nvPr>
            <p:ph type="body" idx="1"/>
          </p:nvPr>
        </p:nvSpPr>
        <p:spPr>
          <a:xfrm>
            <a:off x="838250" y="2419350"/>
            <a:ext cx="3148200" cy="2255700"/>
          </a:xfrm>
          <a:prstGeom prst="rect">
            <a:avLst/>
          </a:prstGeom>
        </p:spPr>
        <p:txBody>
          <a:bodyPr spcFirstLastPara="1" wrap="square" lIns="91425" tIns="91425" rIns="91425" bIns="91425" anchor="t" anchorCtr="0"/>
          <a:lstStyle>
            <a:lvl1pPr marL="457189" lvl="0" indent="-330192" rtl="0">
              <a:spcBef>
                <a:spcPts val="600"/>
              </a:spcBef>
              <a:spcAft>
                <a:spcPts val="0"/>
              </a:spcAft>
              <a:buSzPts val="1600"/>
              <a:buChar char="▸"/>
              <a:defRPr/>
            </a:lvl1pPr>
            <a:lvl2pPr marL="914378" lvl="1" indent="-330192" rtl="0">
              <a:spcBef>
                <a:spcPts val="0"/>
              </a:spcBef>
              <a:spcAft>
                <a:spcPts val="0"/>
              </a:spcAft>
              <a:buSzPts val="1600"/>
              <a:buChar char="▹"/>
              <a:defRPr/>
            </a:lvl2pPr>
            <a:lvl3pPr marL="1371566" lvl="2" indent="-330192" rtl="0">
              <a:spcBef>
                <a:spcPts val="0"/>
              </a:spcBef>
              <a:spcAft>
                <a:spcPts val="0"/>
              </a:spcAft>
              <a:buSzPts val="1600"/>
              <a:buChar char="▹"/>
              <a:defRPr/>
            </a:lvl3pPr>
            <a:lvl4pPr marL="1828754" lvl="3" indent="-330192" rtl="0">
              <a:spcBef>
                <a:spcPts val="0"/>
              </a:spcBef>
              <a:spcAft>
                <a:spcPts val="0"/>
              </a:spcAft>
              <a:buSzPts val="1600"/>
              <a:buChar char="●"/>
              <a:defRPr/>
            </a:lvl4pPr>
            <a:lvl5pPr marL="2285943" lvl="4" indent="-330192" rtl="0">
              <a:spcBef>
                <a:spcPts val="0"/>
              </a:spcBef>
              <a:spcAft>
                <a:spcPts val="0"/>
              </a:spcAft>
              <a:buSzPts val="1600"/>
              <a:buChar char="○"/>
              <a:defRPr/>
            </a:lvl5pPr>
            <a:lvl6pPr marL="2743132" lvl="5" indent="-330192" rtl="0">
              <a:spcBef>
                <a:spcPts val="0"/>
              </a:spcBef>
              <a:spcAft>
                <a:spcPts val="0"/>
              </a:spcAft>
              <a:buSzPts val="1600"/>
              <a:buChar char="■"/>
              <a:defRPr/>
            </a:lvl6pPr>
            <a:lvl7pPr marL="3200320" lvl="6" indent="-330192" rtl="0">
              <a:spcBef>
                <a:spcPts val="0"/>
              </a:spcBef>
              <a:spcAft>
                <a:spcPts val="0"/>
              </a:spcAft>
              <a:buSzPts val="1600"/>
              <a:buChar char="●"/>
              <a:defRPr/>
            </a:lvl7pPr>
            <a:lvl8pPr marL="3657509" lvl="7" indent="-330192" rtl="0">
              <a:spcBef>
                <a:spcPts val="0"/>
              </a:spcBef>
              <a:spcAft>
                <a:spcPts val="0"/>
              </a:spcAft>
              <a:buSzPts val="1600"/>
              <a:buChar char="○"/>
              <a:defRPr/>
            </a:lvl8pPr>
            <a:lvl9pPr marL="4114697" lvl="8" indent="-330192" rtl="0">
              <a:spcBef>
                <a:spcPts val="0"/>
              </a:spcBef>
              <a:spcAft>
                <a:spcPts val="0"/>
              </a:spcAft>
              <a:buSzPts val="1600"/>
              <a:buChar char="■"/>
              <a:defRPr/>
            </a:lvl9pPr>
          </a:lstStyle>
          <a:p>
            <a:endParaRPr/>
          </a:p>
        </p:txBody>
      </p:sp>
      <p:sp>
        <p:nvSpPr>
          <p:cNvPr id="23" name="Google Shape;23;p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1370413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Dark Grey">
    <p:bg>
      <p:bgPr>
        <a:solidFill>
          <a:srgbClr val="808184"/>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59165340"/>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08233"/>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518111"/>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Orange Light">
    <p:bg>
      <p:bgPr>
        <a:solidFill>
          <a:srgbClr val="FF6D22"/>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83811343"/>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65742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967829"/>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974344"/>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57247"/>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15571"/>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220997091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1" name="Google Shape;51;p9"/>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52" name="Google Shape;52;p9"/>
          <p:cNvSpPr txBox="1">
            <a:spLocks noGrp="1"/>
          </p:cNvSpPr>
          <p:nvPr>
            <p:ph type="body" idx="1"/>
          </p:nvPr>
        </p:nvSpPr>
        <p:spPr>
          <a:xfrm>
            <a:off x="841000" y="2515375"/>
            <a:ext cx="1988700" cy="2410500"/>
          </a:xfrm>
          <a:prstGeom prst="rect">
            <a:avLst/>
          </a:prstGeom>
        </p:spPr>
        <p:txBody>
          <a:bodyPr spcFirstLastPara="1" wrap="square" lIns="91425" tIns="91425" rIns="91425" bIns="91425" anchor="t" anchorCtr="0"/>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53" name="Google Shape;53;p9"/>
          <p:cNvSpPr txBox="1">
            <a:spLocks noGrp="1"/>
          </p:cNvSpPr>
          <p:nvPr>
            <p:ph type="body" idx="2"/>
          </p:nvPr>
        </p:nvSpPr>
        <p:spPr>
          <a:xfrm>
            <a:off x="2931575" y="2515375"/>
            <a:ext cx="1988700" cy="2410500"/>
          </a:xfrm>
          <a:prstGeom prst="rect">
            <a:avLst/>
          </a:prstGeom>
        </p:spPr>
        <p:txBody>
          <a:bodyPr spcFirstLastPara="1" wrap="square" lIns="91425" tIns="91425" rIns="91425" bIns="91425" anchor="t" anchorCtr="0"/>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54" name="Google Shape;54;p9"/>
          <p:cNvSpPr txBox="1">
            <a:spLocks noGrp="1"/>
          </p:cNvSpPr>
          <p:nvPr>
            <p:ph type="body" idx="3"/>
          </p:nvPr>
        </p:nvSpPr>
        <p:spPr>
          <a:xfrm>
            <a:off x="5022150" y="2515375"/>
            <a:ext cx="1988700" cy="2410500"/>
          </a:xfrm>
          <a:prstGeom prst="rect">
            <a:avLst/>
          </a:prstGeom>
        </p:spPr>
        <p:txBody>
          <a:bodyPr spcFirstLastPara="1" wrap="square" lIns="91425" tIns="91425" rIns="91425" bIns="91425" anchor="t" anchorCtr="0"/>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34874550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336991307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840726448"/>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3833816771"/>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460292321"/>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2761950815"/>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256704216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65660832"/>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837268276"/>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952640588"/>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81843428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9697140"/>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30332215"/>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05532646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735838589"/>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custDataLst>
      <p:tags r:id="rId1"/>
    </p:custDataLst>
    <p:extLst>
      <p:ext uri="{BB962C8B-B14F-4D97-AF65-F5344CB8AC3E}">
        <p14:creationId xmlns:p14="http://schemas.microsoft.com/office/powerpoint/2010/main" val="317624212"/>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557648121"/>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67991800"/>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43039385"/>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92993636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2321648261"/>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69898269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09274847"/>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813225035"/>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3627753793"/>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47154734"/>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2005388"/>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985527158"/>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71766439"/>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20525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96843157"/>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57BC9F-DC7A-47AA-86D2-5715BB27A9E1}"/>
              </a:ext>
            </a:extLst>
          </p:cNvPr>
          <p:cNvGrpSpPr/>
          <p:nvPr userDrawn="1"/>
        </p:nvGrpSpPr>
        <p:grpSpPr>
          <a:xfrm>
            <a:off x="-1" y="0"/>
            <a:ext cx="9142857" cy="5143500"/>
            <a:chOff x="-1" y="0"/>
            <a:chExt cx="9142857" cy="5143500"/>
          </a:xfrm>
        </p:grpSpPr>
        <p:pic>
          <p:nvPicPr>
            <p:cNvPr id="4" name="Picture 3">
              <a:extLst>
                <a:ext uri="{FF2B5EF4-FFF2-40B4-BE49-F238E27FC236}">
                  <a16:creationId xmlns:a16="http://schemas.microsoft.com/office/drawing/2014/main" id="{47D105B0-3D40-4D36-904B-0B1AEF391D6D}"/>
                </a:ext>
              </a:extLst>
            </p:cNvPr>
            <p:cNvPicPr>
              <a:picLocks noChangeAspect="1"/>
            </p:cNvPicPr>
            <p:nvPr/>
          </p:nvPicPr>
          <p:blipFill rotWithShape="1">
            <a:blip r:embed="rId3"/>
            <a:srcRect l="5254" t="26842" r="7957" b="4"/>
            <a:stretch/>
          </p:blipFill>
          <p:spPr>
            <a:xfrm flipH="1">
              <a:off x="-1" y="322"/>
              <a:ext cx="9142857" cy="5142857"/>
            </a:xfrm>
            <a:prstGeom prst="rect">
              <a:avLst/>
            </a:prstGeom>
          </p:spPr>
        </p:pic>
        <p:sp>
          <p:nvSpPr>
            <p:cNvPr id="5" name="Rectangle 4">
              <a:extLst>
                <a:ext uri="{FF2B5EF4-FFF2-40B4-BE49-F238E27FC236}">
                  <a16:creationId xmlns:a16="http://schemas.microsoft.com/office/drawing/2014/main" id="{251AC709-6BF2-4BCF-A4A2-030053D60EC5}"/>
                </a:ext>
              </a:extLst>
            </p:cNvPr>
            <p:cNvSpPr/>
            <p:nvPr/>
          </p:nvSpPr>
          <p:spPr>
            <a:xfrm>
              <a:off x="0" y="0"/>
              <a:ext cx="9142856"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dirty="0">
                <a:solidFill>
                  <a:srgbClr val="FFFFFF"/>
                </a:solidFill>
                <a:latin typeface="Arial" panose="020B0604020202020204"/>
              </a:endParaRPr>
            </a:p>
          </p:txBody>
        </p:sp>
        <p:pic>
          <p:nvPicPr>
            <p:cNvPr id="6" name="Picture 5">
              <a:extLst>
                <a:ext uri="{FF2B5EF4-FFF2-40B4-BE49-F238E27FC236}">
                  <a16:creationId xmlns:a16="http://schemas.microsoft.com/office/drawing/2014/main" id="{47971D2B-41DD-4BF5-AB6A-FE99D17E971E}"/>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972118" y="4395083"/>
              <a:ext cx="1470830" cy="462168"/>
            </a:xfrm>
            <a:prstGeom prst="rect">
              <a:avLst/>
            </a:prstGeom>
          </p:spPr>
        </p:pic>
      </p:grpSp>
    </p:spTree>
    <p:custDataLst>
      <p:tags r:id="rId1"/>
    </p:custDataLst>
    <p:extLst>
      <p:ext uri="{BB962C8B-B14F-4D97-AF65-F5344CB8AC3E}">
        <p14:creationId xmlns:p14="http://schemas.microsoft.com/office/powerpoint/2010/main" val="2800289664"/>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29159185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pic>
        <p:nvPicPr>
          <p:cNvPr id="2" name="Picture 1" descr="Abstract gray gradient hexagon on white background with soft light blur">
            <a:extLst>
              <a:ext uri="{FF2B5EF4-FFF2-40B4-BE49-F238E27FC236}">
                <a16:creationId xmlns:a16="http://schemas.microsoft.com/office/drawing/2014/main" id="{E5DD35ED-B122-43CC-BFD3-69CAA6A0F5EF}"/>
              </a:ext>
            </a:extLst>
          </p:cNvPr>
          <p:cNvPicPr>
            <a:picLocks noChangeAspect="1"/>
          </p:cNvPicPr>
          <p:nvPr userDrawn="1"/>
        </p:nvPicPr>
        <p:blipFill rotWithShape="1">
          <a:blip r:embed="rId3">
            <a:alphaModFix/>
          </a:blip>
          <a:srcRect t="829" b="42922"/>
          <a:stretch/>
        </p:blipFill>
        <p:spPr>
          <a:xfrm>
            <a:off x="0" y="0"/>
            <a:ext cx="9144000" cy="5143500"/>
          </a:xfrm>
          <a:prstGeom prst="rect">
            <a:avLst/>
          </a:prstGeom>
        </p:spPr>
      </p:pic>
      <p:sp>
        <p:nvSpPr>
          <p:cNvPr id="3" name="Rectangle 2">
            <a:extLst>
              <a:ext uri="{FF2B5EF4-FFF2-40B4-BE49-F238E27FC236}">
                <a16:creationId xmlns:a16="http://schemas.microsoft.com/office/drawing/2014/main" id="{AE287815-F89C-401F-98E5-575D65AE6097}"/>
              </a:ext>
            </a:extLst>
          </p:cNvPr>
          <p:cNvSpPr/>
          <p:nvPr userDrawn="1"/>
        </p:nvSpPr>
        <p:spPr>
          <a:xfrm>
            <a:off x="-1" y="0"/>
            <a:ext cx="9143999" cy="5143500"/>
          </a:xfrm>
          <a:prstGeom prst="rect">
            <a:avLst/>
          </a:prstGeom>
          <a:solidFill>
            <a:schemeClr val="accent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4360479"/>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551931780"/>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406553086"/>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5961521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875704520"/>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200047688"/>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72369077"/>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186366347"/>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078252554"/>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980551993"/>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1334055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750401"/>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963404890"/>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725623696"/>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918803167"/>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7582017"/>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1257929"/>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528279625"/>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17282425"/>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528137642"/>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539449929"/>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64459968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pic>
        <p:nvPicPr>
          <p:cNvPr id="6" name="Picture 5" descr="Abstract gray gradient hexagon on white background with soft light blur">
            <a:extLst>
              <a:ext uri="{FF2B5EF4-FFF2-40B4-BE49-F238E27FC236}">
                <a16:creationId xmlns:a16="http://schemas.microsoft.com/office/drawing/2014/main" id="{886E2A35-F74D-4192-9A99-CD15F43216F0}"/>
              </a:ext>
            </a:extLst>
          </p:cNvPr>
          <p:cNvPicPr>
            <a:picLocks noChangeAspect="1"/>
          </p:cNvPicPr>
          <p:nvPr userDrawn="1"/>
        </p:nvPicPr>
        <p:blipFill rotWithShape="1">
          <a:blip r:embed="rId3">
            <a:alphaModFix amt="50000"/>
          </a:blip>
          <a:srcRect t="829" b="42922"/>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333060451"/>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3171053325"/>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95284792"/>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1452367"/>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414877175"/>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8051613"/>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2968510816"/>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032165638"/>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03828789"/>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65471921"/>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4251879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ark Grey">
    <p:bg>
      <p:bgPr>
        <a:solidFill>
          <a:srgbClr val="808184"/>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91145177"/>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668694210"/>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89984582"/>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026894828"/>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32398432"/>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41515720"/>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45197637"/>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833882192"/>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008781509"/>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82564267"/>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2094965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766663"/>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032609866"/>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52371772"/>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84759163"/>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23097512"/>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8765352"/>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dirty="0"/>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05641156"/>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Changable Cover VES">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6886483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2360-7B7E-5548-99D7-24BBF3236239}"/>
              </a:ext>
            </a:extLst>
          </p:cNvPr>
          <p:cNvSpPr>
            <a:spLocks noGrp="1"/>
          </p:cNvSpPr>
          <p:nvPr>
            <p:ph type="title"/>
          </p:nvPr>
        </p:nvSpPr>
        <p:spPr>
          <a:xfrm>
            <a:off x="283567" y="411958"/>
            <a:ext cx="4326248" cy="2139553"/>
          </a:xfrm>
        </p:spPr>
        <p:txBody>
          <a:bodyPr anchor="b"/>
          <a:lstStyle>
            <a:lvl1pPr>
              <a:lnSpc>
                <a:spcPct val="80000"/>
              </a:lnSpc>
              <a:defRPr sz="33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355EC5-1754-3F42-9FFB-5454C1C59869}"/>
              </a:ext>
            </a:extLst>
          </p:cNvPr>
          <p:cNvSpPr>
            <a:spLocks noGrp="1"/>
          </p:cNvSpPr>
          <p:nvPr>
            <p:ph type="body" idx="1"/>
          </p:nvPr>
        </p:nvSpPr>
        <p:spPr>
          <a:xfrm>
            <a:off x="283567" y="2696792"/>
            <a:ext cx="4326248" cy="1000098"/>
          </a:xfrm>
        </p:spPr>
        <p:txBody>
          <a:bodyPr>
            <a:normAutofit/>
          </a:bodyPr>
          <a:lstStyle>
            <a:lvl1pPr marL="0" indent="0">
              <a:buNone/>
              <a:defRPr sz="12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034F554-2113-824E-8CC8-31F5AF981381}"/>
              </a:ext>
            </a:extLst>
          </p:cNvPr>
          <p:cNvSpPr>
            <a:spLocks noGrp="1"/>
          </p:cNvSpPr>
          <p:nvPr>
            <p:ph type="sldNum" sz="quarter" idx="12"/>
          </p:nvPr>
        </p:nvSpPr>
        <p:spPr/>
        <p:txBody>
          <a:bodyPr/>
          <a:lstStyle>
            <a:lvl1pPr>
              <a:defRPr>
                <a:solidFill>
                  <a:schemeClr val="bg1"/>
                </a:solidFill>
              </a:defRPr>
            </a:lvl1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3349720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84587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range Light">
    <p:bg>
      <p:bgPr>
        <a:solidFill>
          <a:srgbClr val="FF6D22"/>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8728078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51419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8673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69724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71074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52985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3"/>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spTree>
    <p:custDataLst>
      <p:tags r:id="rId1"/>
    </p:custDataLst>
    <p:extLst>
      <p:ext uri="{BB962C8B-B14F-4D97-AF65-F5344CB8AC3E}">
        <p14:creationId xmlns:p14="http://schemas.microsoft.com/office/powerpoint/2010/main" val="348692687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dirty="0"/>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3549938883"/>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191736429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eneric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2360-7B7E-5548-99D7-24BBF3236239}"/>
              </a:ext>
            </a:extLst>
          </p:cNvPr>
          <p:cNvSpPr>
            <a:spLocks noGrp="1"/>
          </p:cNvSpPr>
          <p:nvPr>
            <p:ph type="title"/>
          </p:nvPr>
        </p:nvSpPr>
        <p:spPr>
          <a:xfrm>
            <a:off x="283567" y="411958"/>
            <a:ext cx="4326248" cy="2139553"/>
          </a:xfrm>
        </p:spPr>
        <p:txBody>
          <a:bodyPr anchor="b"/>
          <a:lstStyle>
            <a:lvl1pPr>
              <a:lnSpc>
                <a:spcPct val="80000"/>
              </a:lnSpc>
              <a:defRPr sz="33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355EC5-1754-3F42-9FFB-5454C1C59869}"/>
              </a:ext>
            </a:extLst>
          </p:cNvPr>
          <p:cNvSpPr>
            <a:spLocks noGrp="1"/>
          </p:cNvSpPr>
          <p:nvPr>
            <p:ph type="body" idx="1"/>
          </p:nvPr>
        </p:nvSpPr>
        <p:spPr>
          <a:xfrm>
            <a:off x="283567" y="2696792"/>
            <a:ext cx="4326248" cy="1000098"/>
          </a:xfrm>
        </p:spPr>
        <p:txBody>
          <a:bodyPr>
            <a:normAutofit/>
          </a:bodyPr>
          <a:lstStyle>
            <a:lvl1pPr marL="0" indent="0">
              <a:buNone/>
              <a:defRPr sz="12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034F554-2113-824E-8CC8-31F5AF981381}"/>
              </a:ext>
            </a:extLst>
          </p:cNvPr>
          <p:cNvSpPr>
            <a:spLocks noGrp="1"/>
          </p:cNvSpPr>
          <p:nvPr>
            <p:ph type="sldNum" sz="quarter" idx="12"/>
          </p:nvPr>
        </p:nvSpPr>
        <p:spPr/>
        <p:txBody>
          <a:bodyPr/>
          <a:lstStyle>
            <a:lvl1pPr>
              <a:defRPr>
                <a:solidFill>
                  <a:schemeClr val="bg1"/>
                </a:solidFill>
              </a:defRPr>
            </a:lvl1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122204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182259968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88255" y="4267200"/>
            <a:ext cx="1669723" cy="727570"/>
          </a:xfrm>
          <a:prstGeom prst="rect">
            <a:avLst/>
          </a:prstGeom>
        </p:spPr>
      </p:pic>
    </p:spTree>
    <p:extLst>
      <p:ext uri="{BB962C8B-B14F-4D97-AF65-F5344CB8AC3E}">
        <p14:creationId xmlns:p14="http://schemas.microsoft.com/office/powerpoint/2010/main" val="77613850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282083989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71450384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48457673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390326129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68515310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89190273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77533113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4210294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A900-65F0-E644-A71F-1C6270A2E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C42E4-E9CC-E64D-AE53-4DE36C8A91FC}"/>
              </a:ext>
            </a:extLst>
          </p:cNvPr>
          <p:cNvSpPr>
            <a:spLocks noGrp="1"/>
          </p:cNvSpPr>
          <p:nvPr>
            <p:ph sz="half" idx="1"/>
          </p:nvPr>
        </p:nvSpPr>
        <p:spPr>
          <a:xfrm>
            <a:off x="322325" y="1042417"/>
            <a:ext cx="40005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330287-ADAD-0D4C-B7AB-E89B5B160E30}"/>
              </a:ext>
            </a:extLst>
          </p:cNvPr>
          <p:cNvSpPr>
            <a:spLocks noGrp="1"/>
          </p:cNvSpPr>
          <p:nvPr>
            <p:ph sz="half" idx="2"/>
          </p:nvPr>
        </p:nvSpPr>
        <p:spPr>
          <a:xfrm>
            <a:off x="4651924" y="1042417"/>
            <a:ext cx="400050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974054-1D32-EE45-A4AB-469AEC6FC084}"/>
              </a:ext>
            </a:extLst>
          </p:cNvPr>
          <p:cNvSpPr>
            <a:spLocks noGrp="1"/>
          </p:cNvSpPr>
          <p:nvPr>
            <p:ph type="dt" sz="half" idx="10"/>
          </p:nvPr>
        </p:nvSpPr>
        <p:spPr/>
        <p:txBody>
          <a:bodyPr/>
          <a:lstStyle/>
          <a:p>
            <a:fld id="{57D3EB28-F109-2948-A5E8-7EDC96C8D832}" type="datetime1">
              <a:rPr lang="en-US" smtClean="0"/>
              <a:t>6/20/2022</a:t>
            </a:fld>
            <a:endParaRPr lang="en-US"/>
          </a:p>
        </p:txBody>
      </p:sp>
      <p:sp>
        <p:nvSpPr>
          <p:cNvPr id="6" name="Footer Placeholder 5">
            <a:extLst>
              <a:ext uri="{FF2B5EF4-FFF2-40B4-BE49-F238E27FC236}">
                <a16:creationId xmlns:a16="http://schemas.microsoft.com/office/drawing/2014/main" id="{85BA2DEC-EEBA-6348-B03C-EC19A08DD920}"/>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3787EF6-966F-D04A-800C-A352E681A722}"/>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772886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61643020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custDataLst>
      <p:tags r:id="rId1"/>
    </p:custDataLst>
    <p:extLst>
      <p:ext uri="{BB962C8B-B14F-4D97-AF65-F5344CB8AC3E}">
        <p14:creationId xmlns:p14="http://schemas.microsoft.com/office/powerpoint/2010/main" val="3284469856"/>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4699479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939102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08110831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62622863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22140848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463600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10993111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320440263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3579-1B6C-F240-8FCB-D4E526FDAB54}"/>
              </a:ext>
            </a:extLst>
          </p:cNvPr>
          <p:cNvSpPr>
            <a:spLocks noGrp="1"/>
          </p:cNvSpPr>
          <p:nvPr>
            <p:ph type="title"/>
          </p:nvPr>
        </p:nvSpPr>
        <p:spPr>
          <a:xfrm>
            <a:off x="322327" y="452630"/>
            <a:ext cx="6973967" cy="511617"/>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94F066-3469-7843-8E1A-B15B983379CA}"/>
              </a:ext>
            </a:extLst>
          </p:cNvPr>
          <p:cNvSpPr>
            <a:spLocks noGrp="1"/>
          </p:cNvSpPr>
          <p:nvPr>
            <p:ph type="body" idx="1"/>
          </p:nvPr>
        </p:nvSpPr>
        <p:spPr>
          <a:xfrm>
            <a:off x="322325" y="973233"/>
            <a:ext cx="4050294" cy="464693"/>
          </a:xfrm>
        </p:spPr>
        <p:txBody>
          <a:bodyPr anchor="b">
            <a:normAutofit/>
          </a:bodyPr>
          <a:lstStyle>
            <a:lvl1pPr marL="0" indent="0">
              <a:lnSpc>
                <a:spcPct val="80000"/>
              </a:lnSpc>
              <a:buNone/>
              <a:defRPr sz="1500" b="1" spc="-3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62522-E27B-1442-9784-F1A23DD3577E}"/>
              </a:ext>
            </a:extLst>
          </p:cNvPr>
          <p:cNvSpPr>
            <a:spLocks noGrp="1"/>
          </p:cNvSpPr>
          <p:nvPr>
            <p:ph sz="half" idx="2"/>
          </p:nvPr>
        </p:nvSpPr>
        <p:spPr>
          <a:xfrm>
            <a:off x="322325" y="1562942"/>
            <a:ext cx="405029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FF07E-5A6E-5B49-8C89-825C14AE6225}"/>
              </a:ext>
            </a:extLst>
          </p:cNvPr>
          <p:cNvSpPr>
            <a:spLocks noGrp="1"/>
          </p:cNvSpPr>
          <p:nvPr>
            <p:ph type="body" sz="quarter" idx="3"/>
          </p:nvPr>
        </p:nvSpPr>
        <p:spPr>
          <a:xfrm>
            <a:off x="4681671" y="973233"/>
            <a:ext cx="4140004" cy="464693"/>
          </a:xfrm>
        </p:spPr>
        <p:txBody>
          <a:bodyPr anchor="b">
            <a:normAutofit/>
          </a:bodyPr>
          <a:lstStyle>
            <a:lvl1pPr marL="0" indent="0">
              <a:lnSpc>
                <a:spcPct val="80000"/>
              </a:lnSpc>
              <a:buNone/>
              <a:defRPr sz="1500" b="1" spc="-30" baseline="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F4080B7-5AFD-7A40-89A7-EA4E3FDE5ADD}"/>
              </a:ext>
            </a:extLst>
          </p:cNvPr>
          <p:cNvSpPr>
            <a:spLocks noGrp="1"/>
          </p:cNvSpPr>
          <p:nvPr>
            <p:ph sz="quarter" idx="4"/>
          </p:nvPr>
        </p:nvSpPr>
        <p:spPr>
          <a:xfrm>
            <a:off x="4681671" y="1562942"/>
            <a:ext cx="414000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AF372-9889-4745-8B0C-8171C4705DCE}"/>
              </a:ext>
            </a:extLst>
          </p:cNvPr>
          <p:cNvSpPr>
            <a:spLocks noGrp="1"/>
          </p:cNvSpPr>
          <p:nvPr>
            <p:ph type="dt" sz="half" idx="10"/>
          </p:nvPr>
        </p:nvSpPr>
        <p:spPr/>
        <p:txBody>
          <a:bodyPr/>
          <a:lstStyle/>
          <a:p>
            <a:fld id="{BCC1E128-AEB7-EC40-AF18-3E2E77CC645E}" type="datetime1">
              <a:rPr lang="en-US" smtClean="0"/>
              <a:t>6/20/2022</a:t>
            </a:fld>
            <a:endParaRPr lang="en-US"/>
          </a:p>
        </p:txBody>
      </p:sp>
      <p:sp>
        <p:nvSpPr>
          <p:cNvPr id="8" name="Footer Placeholder 7">
            <a:extLst>
              <a:ext uri="{FF2B5EF4-FFF2-40B4-BE49-F238E27FC236}">
                <a16:creationId xmlns:a16="http://schemas.microsoft.com/office/drawing/2014/main" id="{85F62DF5-E870-7344-B52F-331ACC1B8D42}"/>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803264F2-420C-FA41-A91C-98285ECE8CBC}"/>
              </a:ext>
            </a:extLst>
          </p:cNvPr>
          <p:cNvSpPr>
            <a:spLocks noGrp="1"/>
          </p:cNvSpPr>
          <p:nvPr>
            <p:ph type="sldNum" sz="quarter" idx="12"/>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3487772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490600913"/>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804724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83772306"/>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487722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7544588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825112309"/>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518520613"/>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276266927"/>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23521011"/>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8633583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C240-9B3B-7846-A052-534CE8F3C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2D99B-AC6F-1B4B-BED5-47C3B755DA87}"/>
              </a:ext>
            </a:extLst>
          </p:cNvPr>
          <p:cNvSpPr>
            <a:spLocks noGrp="1"/>
          </p:cNvSpPr>
          <p:nvPr>
            <p:ph type="dt" sz="half" idx="10"/>
          </p:nvPr>
        </p:nvSpPr>
        <p:spPr/>
        <p:txBody>
          <a:bodyPr/>
          <a:lstStyle/>
          <a:p>
            <a:fld id="{B81D2B72-3EB7-B24E-A764-C7F4B4E79A64}" type="datetime1">
              <a:rPr lang="en-US" smtClean="0"/>
              <a:t>6/20/2022</a:t>
            </a:fld>
            <a:endParaRPr lang="en-US"/>
          </a:p>
        </p:txBody>
      </p:sp>
      <p:sp>
        <p:nvSpPr>
          <p:cNvPr id="4" name="Footer Placeholder 3">
            <a:extLst>
              <a:ext uri="{FF2B5EF4-FFF2-40B4-BE49-F238E27FC236}">
                <a16:creationId xmlns:a16="http://schemas.microsoft.com/office/drawing/2014/main" id="{28667C11-F96B-BA4E-83D4-5CFC58F4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F6636-19D9-B947-88A7-85C2FE598E65}"/>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420138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15747033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66627608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70619847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47958533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14804728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2278125"/>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529602784"/>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788039541"/>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291698516"/>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3661701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5ECE2-75D3-3A4E-8627-D05577BC014A}"/>
              </a:ext>
            </a:extLst>
          </p:cNvPr>
          <p:cNvSpPr>
            <a:spLocks noGrp="1"/>
          </p:cNvSpPr>
          <p:nvPr>
            <p:ph type="dt" sz="half" idx="10"/>
          </p:nvPr>
        </p:nvSpPr>
        <p:spPr/>
        <p:txBody>
          <a:bodyPr/>
          <a:lstStyle/>
          <a:p>
            <a:fld id="{B25B0C86-06F9-DE41-9D1A-01A0715A3F63}" type="datetime1">
              <a:rPr lang="en-US" smtClean="0"/>
              <a:t>6/20/2022</a:t>
            </a:fld>
            <a:endParaRPr lang="en-US"/>
          </a:p>
        </p:txBody>
      </p:sp>
      <p:sp>
        <p:nvSpPr>
          <p:cNvPr id="3" name="Footer Placeholder 2">
            <a:extLst>
              <a:ext uri="{FF2B5EF4-FFF2-40B4-BE49-F238E27FC236}">
                <a16:creationId xmlns:a16="http://schemas.microsoft.com/office/drawing/2014/main" id="{40DADA39-BBB8-5F46-929B-26AAE4416179}"/>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92B9B1DD-C4E8-684D-9F0A-021799235ECD}"/>
              </a:ext>
            </a:extLst>
          </p:cNvPr>
          <p:cNvSpPr/>
          <p:nvPr/>
        </p:nvSpPr>
        <p:spPr>
          <a:xfrm>
            <a:off x="7657240" y="4573720"/>
            <a:ext cx="1486760" cy="569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Slide Number Placeholder 5">
            <a:extLst>
              <a:ext uri="{FF2B5EF4-FFF2-40B4-BE49-F238E27FC236}">
                <a16:creationId xmlns:a16="http://schemas.microsoft.com/office/drawing/2014/main" id="{E30E0130-FD56-F142-AEF8-B55ABA39B354}"/>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4239597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80102373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69344570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9730337"/>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9025724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3344438248"/>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44800620"/>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317173710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3522097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856848088"/>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54102424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Whi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5ECE2-75D3-3A4E-8627-D05577BC014A}"/>
              </a:ext>
            </a:extLst>
          </p:cNvPr>
          <p:cNvSpPr>
            <a:spLocks noGrp="1"/>
          </p:cNvSpPr>
          <p:nvPr>
            <p:ph type="dt" sz="half" idx="10"/>
          </p:nvPr>
        </p:nvSpPr>
        <p:spPr/>
        <p:txBody>
          <a:bodyPr/>
          <a:lstStyle/>
          <a:p>
            <a:fld id="{730A7016-B0C7-5F4B-B7A7-253FA3F29E3A}" type="datetime1">
              <a:rPr lang="en-US" smtClean="0"/>
              <a:t>6/20/2022</a:t>
            </a:fld>
            <a:endParaRPr lang="en-US"/>
          </a:p>
        </p:txBody>
      </p:sp>
      <p:sp>
        <p:nvSpPr>
          <p:cNvPr id="3" name="Footer Placeholder 2">
            <a:extLst>
              <a:ext uri="{FF2B5EF4-FFF2-40B4-BE49-F238E27FC236}">
                <a16:creationId xmlns:a16="http://schemas.microsoft.com/office/drawing/2014/main" id="{40DADA39-BBB8-5F46-929B-26AAE4416179}"/>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2FA14633-042B-3C43-941C-5021BB672C7C}"/>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spTree>
    <p:custDataLst>
      <p:tags r:id="rId1"/>
    </p:custDataLst>
    <p:extLst>
      <p:ext uri="{BB962C8B-B14F-4D97-AF65-F5344CB8AC3E}">
        <p14:creationId xmlns:p14="http://schemas.microsoft.com/office/powerpoint/2010/main" val="8096865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dirty="0"/>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dirty="0"/>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790343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20158677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501790234"/>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91903224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014794148"/>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23495476"/>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dirty="0"/>
              <a:t>Click Icon to Add Photo.</a:t>
            </a:r>
          </a:p>
          <a:p>
            <a:r>
              <a:rPr lang="en-US" dirty="0"/>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482793469"/>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04905153"/>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dirty="0"/>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017931359"/>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79429639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648300" y="3404550"/>
            <a:ext cx="3530700" cy="11820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ustDataLst>
      <p:tags r:id="rId1"/>
    </p:custDataLst>
    <p:extLst>
      <p:ext uri="{BB962C8B-B14F-4D97-AF65-F5344CB8AC3E}">
        <p14:creationId xmlns:p14="http://schemas.microsoft.com/office/powerpoint/2010/main" val="23684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a:p>
            <a:r>
              <a:rPr lang="en-US" dirty="0"/>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88133988"/>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27628831"/>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781577453"/>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373154806"/>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2122346276"/>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28534"/>
          <a:stretch/>
        </p:blipFill>
        <p:spPr>
          <a:xfrm>
            <a:off x="4132736" y="935901"/>
            <a:ext cx="5011264"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dirty="0"/>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244150445"/>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926619462"/>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2091501585"/>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Tree>
    <p:extLst>
      <p:ext uri="{BB962C8B-B14F-4D97-AF65-F5344CB8AC3E}">
        <p14:creationId xmlns:p14="http://schemas.microsoft.com/office/powerpoint/2010/main" val="1773287172"/>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dirty="0"/>
              <a:t>Click Icon to Add Photo.</a:t>
            </a:r>
          </a:p>
          <a:p>
            <a:pPr lvl="0"/>
            <a:r>
              <a:rPr lang="en-US" noProof="0" dirty="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dirty="0"/>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184376971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9.xml"/><Relationship Id="rId21" Type="http://schemas.openxmlformats.org/officeDocument/2006/relationships/slideLayout" Target="../slideLayouts/slideLayout34.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63" Type="http://schemas.openxmlformats.org/officeDocument/2006/relationships/slideLayout" Target="../slideLayouts/slideLayout76.xml"/><Relationship Id="rId68" Type="http://schemas.openxmlformats.org/officeDocument/2006/relationships/slideLayout" Target="../slideLayouts/slideLayout81.xml"/><Relationship Id="rId84" Type="http://schemas.openxmlformats.org/officeDocument/2006/relationships/slideLayout" Target="../slideLayouts/slideLayout97.xml"/><Relationship Id="rId89" Type="http://schemas.openxmlformats.org/officeDocument/2006/relationships/slideLayout" Target="../slideLayouts/slideLayout102.xml"/><Relationship Id="rId16" Type="http://schemas.openxmlformats.org/officeDocument/2006/relationships/slideLayout" Target="../slideLayouts/slideLayout29.xml"/><Relationship Id="rId11" Type="http://schemas.openxmlformats.org/officeDocument/2006/relationships/slideLayout" Target="../slideLayouts/slideLayout24.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74" Type="http://schemas.openxmlformats.org/officeDocument/2006/relationships/slideLayout" Target="../slideLayouts/slideLayout87.xml"/><Relationship Id="rId79" Type="http://schemas.openxmlformats.org/officeDocument/2006/relationships/slideLayout" Target="../slideLayouts/slideLayout92.xml"/><Relationship Id="rId5" Type="http://schemas.openxmlformats.org/officeDocument/2006/relationships/slideLayout" Target="../slideLayouts/slideLayout18.xml"/><Relationship Id="rId90" Type="http://schemas.openxmlformats.org/officeDocument/2006/relationships/slideLayout" Target="../slideLayouts/slideLayout103.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64" Type="http://schemas.openxmlformats.org/officeDocument/2006/relationships/slideLayout" Target="../slideLayouts/slideLayout77.xml"/><Relationship Id="rId69" Type="http://schemas.openxmlformats.org/officeDocument/2006/relationships/slideLayout" Target="../slideLayouts/slideLayout82.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72" Type="http://schemas.openxmlformats.org/officeDocument/2006/relationships/slideLayout" Target="../slideLayouts/slideLayout85.xml"/><Relationship Id="rId80" Type="http://schemas.openxmlformats.org/officeDocument/2006/relationships/slideLayout" Target="../slideLayouts/slideLayout93.xml"/><Relationship Id="rId85" Type="http://schemas.openxmlformats.org/officeDocument/2006/relationships/slideLayout" Target="../slideLayouts/slideLayout98.xml"/><Relationship Id="rId93" Type="http://schemas.openxmlformats.org/officeDocument/2006/relationships/theme" Target="../theme/theme2.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67" Type="http://schemas.openxmlformats.org/officeDocument/2006/relationships/slideLayout" Target="../slideLayouts/slideLayout80.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slideLayout" Target="../slideLayouts/slideLayout75.xml"/><Relationship Id="rId70" Type="http://schemas.openxmlformats.org/officeDocument/2006/relationships/slideLayout" Target="../slideLayouts/slideLayout83.xml"/><Relationship Id="rId75" Type="http://schemas.openxmlformats.org/officeDocument/2006/relationships/slideLayout" Target="../slideLayouts/slideLayout88.xml"/><Relationship Id="rId83" Type="http://schemas.openxmlformats.org/officeDocument/2006/relationships/slideLayout" Target="../slideLayouts/slideLayout96.xml"/><Relationship Id="rId88" Type="http://schemas.openxmlformats.org/officeDocument/2006/relationships/slideLayout" Target="../slideLayouts/slideLayout101.xml"/><Relationship Id="rId91" Type="http://schemas.openxmlformats.org/officeDocument/2006/relationships/slideLayout" Target="../slideLayouts/slideLayout10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65" Type="http://schemas.openxmlformats.org/officeDocument/2006/relationships/slideLayout" Target="../slideLayouts/slideLayout78.xml"/><Relationship Id="rId73" Type="http://schemas.openxmlformats.org/officeDocument/2006/relationships/slideLayout" Target="../slideLayouts/slideLayout86.xml"/><Relationship Id="rId78" Type="http://schemas.openxmlformats.org/officeDocument/2006/relationships/slideLayout" Target="../slideLayouts/slideLayout91.xml"/><Relationship Id="rId81" Type="http://schemas.openxmlformats.org/officeDocument/2006/relationships/slideLayout" Target="../slideLayouts/slideLayout94.xml"/><Relationship Id="rId86" Type="http://schemas.openxmlformats.org/officeDocument/2006/relationships/slideLayout" Target="../slideLayouts/slideLayout99.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9" Type="http://schemas.openxmlformats.org/officeDocument/2006/relationships/slideLayout" Target="../slideLayouts/slideLayout52.xml"/><Relationship Id="rId34" Type="http://schemas.openxmlformats.org/officeDocument/2006/relationships/slideLayout" Target="../slideLayouts/slideLayout47.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6" Type="http://schemas.openxmlformats.org/officeDocument/2006/relationships/slideLayout" Target="../slideLayouts/slideLayout89.xml"/><Relationship Id="rId7" Type="http://schemas.openxmlformats.org/officeDocument/2006/relationships/slideLayout" Target="../slideLayouts/slideLayout20.xml"/><Relationship Id="rId71" Type="http://schemas.openxmlformats.org/officeDocument/2006/relationships/slideLayout" Target="../slideLayouts/slideLayout84.xml"/><Relationship Id="rId92" Type="http://schemas.openxmlformats.org/officeDocument/2006/relationships/slideLayout" Target="../slideLayouts/slideLayout105.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4" Type="http://schemas.openxmlformats.org/officeDocument/2006/relationships/slideLayout" Target="../slideLayouts/slideLayout37.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66" Type="http://schemas.openxmlformats.org/officeDocument/2006/relationships/slideLayout" Target="../slideLayouts/slideLayout79.xml"/><Relationship Id="rId87" Type="http://schemas.openxmlformats.org/officeDocument/2006/relationships/slideLayout" Target="../slideLayouts/slideLayout100.xml"/><Relationship Id="rId61" Type="http://schemas.openxmlformats.org/officeDocument/2006/relationships/slideLayout" Target="../slideLayouts/slideLayout74.xml"/><Relationship Id="rId82" Type="http://schemas.openxmlformats.org/officeDocument/2006/relationships/slideLayout" Target="../slideLayouts/slideLayout95.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56" Type="http://schemas.openxmlformats.org/officeDocument/2006/relationships/slideLayout" Target="../slideLayouts/slideLayout69.xml"/><Relationship Id="rId77"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1.xml"/><Relationship Id="rId21" Type="http://schemas.openxmlformats.org/officeDocument/2006/relationships/slideLayout" Target="../slideLayouts/slideLayout126.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63" Type="http://schemas.openxmlformats.org/officeDocument/2006/relationships/slideLayout" Target="../slideLayouts/slideLayout168.xml"/><Relationship Id="rId68" Type="http://schemas.openxmlformats.org/officeDocument/2006/relationships/slideLayout" Target="../slideLayouts/slideLayout173.xml"/><Relationship Id="rId84" Type="http://schemas.openxmlformats.org/officeDocument/2006/relationships/slideLayout" Target="../slideLayouts/slideLayout189.xml"/><Relationship Id="rId89" Type="http://schemas.openxmlformats.org/officeDocument/2006/relationships/slideLayout" Target="../slideLayouts/slideLayout194.xml"/><Relationship Id="rId16" Type="http://schemas.openxmlformats.org/officeDocument/2006/relationships/slideLayout" Target="../slideLayouts/slideLayout121.xml"/><Relationship Id="rId11" Type="http://schemas.openxmlformats.org/officeDocument/2006/relationships/slideLayout" Target="../slideLayouts/slideLayout116.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53" Type="http://schemas.openxmlformats.org/officeDocument/2006/relationships/slideLayout" Target="../slideLayouts/slideLayout158.xml"/><Relationship Id="rId58" Type="http://schemas.openxmlformats.org/officeDocument/2006/relationships/slideLayout" Target="../slideLayouts/slideLayout163.xml"/><Relationship Id="rId74" Type="http://schemas.openxmlformats.org/officeDocument/2006/relationships/slideLayout" Target="../slideLayouts/slideLayout179.xml"/><Relationship Id="rId79" Type="http://schemas.openxmlformats.org/officeDocument/2006/relationships/slideLayout" Target="../slideLayouts/slideLayout184.xml"/><Relationship Id="rId5" Type="http://schemas.openxmlformats.org/officeDocument/2006/relationships/slideLayout" Target="../slideLayouts/slideLayout110.xml"/><Relationship Id="rId90" Type="http://schemas.openxmlformats.org/officeDocument/2006/relationships/slideLayout" Target="../slideLayouts/slideLayout195.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56" Type="http://schemas.openxmlformats.org/officeDocument/2006/relationships/slideLayout" Target="../slideLayouts/slideLayout161.xml"/><Relationship Id="rId64" Type="http://schemas.openxmlformats.org/officeDocument/2006/relationships/slideLayout" Target="../slideLayouts/slideLayout169.xml"/><Relationship Id="rId69" Type="http://schemas.openxmlformats.org/officeDocument/2006/relationships/slideLayout" Target="../slideLayouts/slideLayout174.xml"/><Relationship Id="rId77" Type="http://schemas.openxmlformats.org/officeDocument/2006/relationships/slideLayout" Target="../slideLayouts/slideLayout182.xml"/><Relationship Id="rId8" Type="http://schemas.openxmlformats.org/officeDocument/2006/relationships/slideLayout" Target="../slideLayouts/slideLayout113.xml"/><Relationship Id="rId51" Type="http://schemas.openxmlformats.org/officeDocument/2006/relationships/slideLayout" Target="../slideLayouts/slideLayout156.xml"/><Relationship Id="rId72" Type="http://schemas.openxmlformats.org/officeDocument/2006/relationships/slideLayout" Target="../slideLayouts/slideLayout177.xml"/><Relationship Id="rId80" Type="http://schemas.openxmlformats.org/officeDocument/2006/relationships/slideLayout" Target="../slideLayouts/slideLayout185.xml"/><Relationship Id="rId85" Type="http://schemas.openxmlformats.org/officeDocument/2006/relationships/slideLayout" Target="../slideLayouts/slideLayout190.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59" Type="http://schemas.openxmlformats.org/officeDocument/2006/relationships/slideLayout" Target="../slideLayouts/slideLayout164.xml"/><Relationship Id="rId67" Type="http://schemas.openxmlformats.org/officeDocument/2006/relationships/slideLayout" Target="../slideLayouts/slideLayout172.xml"/><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54" Type="http://schemas.openxmlformats.org/officeDocument/2006/relationships/slideLayout" Target="../slideLayouts/slideLayout159.xml"/><Relationship Id="rId62" Type="http://schemas.openxmlformats.org/officeDocument/2006/relationships/slideLayout" Target="../slideLayouts/slideLayout167.xml"/><Relationship Id="rId70" Type="http://schemas.openxmlformats.org/officeDocument/2006/relationships/slideLayout" Target="../slideLayouts/slideLayout175.xml"/><Relationship Id="rId75" Type="http://schemas.openxmlformats.org/officeDocument/2006/relationships/slideLayout" Target="../slideLayouts/slideLayout180.xml"/><Relationship Id="rId83" Type="http://schemas.openxmlformats.org/officeDocument/2006/relationships/slideLayout" Target="../slideLayouts/slideLayout188.xml"/><Relationship Id="rId88" Type="http://schemas.openxmlformats.org/officeDocument/2006/relationships/slideLayout" Target="../slideLayouts/slideLayout193.xml"/><Relationship Id="rId91" Type="http://schemas.openxmlformats.org/officeDocument/2006/relationships/slideLayout" Target="../slideLayouts/slideLayout196.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 Id="rId57" Type="http://schemas.openxmlformats.org/officeDocument/2006/relationships/slideLayout" Target="../slideLayouts/slideLayout162.xml"/><Relationship Id="rId10" Type="http://schemas.openxmlformats.org/officeDocument/2006/relationships/slideLayout" Target="../slideLayouts/slideLayout115.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52" Type="http://schemas.openxmlformats.org/officeDocument/2006/relationships/slideLayout" Target="../slideLayouts/slideLayout157.xml"/><Relationship Id="rId60" Type="http://schemas.openxmlformats.org/officeDocument/2006/relationships/slideLayout" Target="../slideLayouts/slideLayout165.xml"/><Relationship Id="rId65" Type="http://schemas.openxmlformats.org/officeDocument/2006/relationships/slideLayout" Target="../slideLayouts/slideLayout170.xml"/><Relationship Id="rId73" Type="http://schemas.openxmlformats.org/officeDocument/2006/relationships/slideLayout" Target="../slideLayouts/slideLayout178.xml"/><Relationship Id="rId78" Type="http://schemas.openxmlformats.org/officeDocument/2006/relationships/slideLayout" Target="../slideLayouts/slideLayout183.xml"/><Relationship Id="rId81" Type="http://schemas.openxmlformats.org/officeDocument/2006/relationships/slideLayout" Target="../slideLayouts/slideLayout186.xml"/><Relationship Id="rId86" Type="http://schemas.openxmlformats.org/officeDocument/2006/relationships/slideLayout" Target="../slideLayouts/slideLayout191.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9" Type="http://schemas.openxmlformats.org/officeDocument/2006/relationships/slideLayout" Target="../slideLayouts/slideLayout144.xml"/><Relationship Id="rId34" Type="http://schemas.openxmlformats.org/officeDocument/2006/relationships/slideLayout" Target="../slideLayouts/slideLayout139.xml"/><Relationship Id="rId50" Type="http://schemas.openxmlformats.org/officeDocument/2006/relationships/slideLayout" Target="../slideLayouts/slideLayout155.xml"/><Relationship Id="rId55" Type="http://schemas.openxmlformats.org/officeDocument/2006/relationships/slideLayout" Target="../slideLayouts/slideLayout160.xml"/><Relationship Id="rId76" Type="http://schemas.openxmlformats.org/officeDocument/2006/relationships/slideLayout" Target="../slideLayouts/slideLayout181.xml"/><Relationship Id="rId7" Type="http://schemas.openxmlformats.org/officeDocument/2006/relationships/slideLayout" Target="../slideLayouts/slideLayout112.xml"/><Relationship Id="rId71" Type="http://schemas.openxmlformats.org/officeDocument/2006/relationships/slideLayout" Target="../slideLayouts/slideLayout176.xml"/><Relationship Id="rId92" Type="http://schemas.openxmlformats.org/officeDocument/2006/relationships/theme" Target="../theme/theme3.xml"/><Relationship Id="rId2" Type="http://schemas.openxmlformats.org/officeDocument/2006/relationships/slideLayout" Target="../slideLayouts/slideLayout107.xml"/><Relationship Id="rId29" Type="http://schemas.openxmlformats.org/officeDocument/2006/relationships/slideLayout" Target="../slideLayouts/slideLayout134.xml"/><Relationship Id="rId24" Type="http://schemas.openxmlformats.org/officeDocument/2006/relationships/slideLayout" Target="../slideLayouts/slideLayout129.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66" Type="http://schemas.openxmlformats.org/officeDocument/2006/relationships/slideLayout" Target="../slideLayouts/slideLayout171.xml"/><Relationship Id="rId87" Type="http://schemas.openxmlformats.org/officeDocument/2006/relationships/slideLayout" Target="../slideLayouts/slideLayout192.xml"/><Relationship Id="rId61" Type="http://schemas.openxmlformats.org/officeDocument/2006/relationships/slideLayout" Target="../slideLayouts/slideLayout166.xml"/><Relationship Id="rId82" Type="http://schemas.openxmlformats.org/officeDocument/2006/relationships/slideLayout" Target="../slideLayouts/slideLayout187.xml"/><Relationship Id="rId19"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0DDCC-EA11-0046-B3D4-7A2930869DD9}"/>
              </a:ext>
            </a:extLst>
          </p:cNvPr>
          <p:cNvSpPr>
            <a:spLocks noGrp="1"/>
          </p:cNvSpPr>
          <p:nvPr>
            <p:ph type="title"/>
          </p:nvPr>
        </p:nvSpPr>
        <p:spPr>
          <a:xfrm>
            <a:off x="322326" y="452629"/>
            <a:ext cx="7886700" cy="367238"/>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51962768-2A21-2E46-A1A3-2240DCC98B2B}"/>
              </a:ext>
            </a:extLst>
          </p:cNvPr>
          <p:cNvSpPr>
            <a:spLocks noGrp="1"/>
          </p:cNvSpPr>
          <p:nvPr>
            <p:ph type="body" idx="1"/>
          </p:nvPr>
        </p:nvSpPr>
        <p:spPr>
          <a:xfrm>
            <a:off x="322327" y="1044367"/>
            <a:ext cx="8474477" cy="35654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53F9AF-637F-5C4E-A1B2-D21481D8C97D}"/>
              </a:ext>
            </a:extLst>
          </p:cNvPr>
          <p:cNvSpPr>
            <a:spLocks noGrp="1"/>
          </p:cNvSpPr>
          <p:nvPr>
            <p:ph type="dt" sz="half" idx="2"/>
          </p:nvPr>
        </p:nvSpPr>
        <p:spPr>
          <a:xfrm>
            <a:off x="322325" y="4767264"/>
            <a:ext cx="2057400" cy="273844"/>
          </a:xfrm>
          <a:prstGeom prst="rect">
            <a:avLst/>
          </a:prstGeom>
        </p:spPr>
        <p:txBody>
          <a:bodyPr vert="horz" lIns="0" tIns="0" rIns="0" bIns="0" rtlCol="0" anchor="b" anchorCtr="0"/>
          <a:lstStyle>
            <a:lvl1pPr algn="l">
              <a:defRPr sz="600">
                <a:solidFill>
                  <a:schemeClr val="tx1">
                    <a:tint val="75000"/>
                  </a:schemeClr>
                </a:solidFill>
              </a:defRPr>
            </a:lvl1pPr>
          </a:lstStyle>
          <a:p>
            <a:fld id="{0DE901BA-C0FF-3046-A855-1EBEA2D049D1}" type="datetime1">
              <a:rPr lang="en-US" smtClean="0"/>
              <a:t>6/20/2022</a:t>
            </a:fld>
            <a:endParaRPr lang="en-US" dirty="0"/>
          </a:p>
        </p:txBody>
      </p:sp>
      <p:sp>
        <p:nvSpPr>
          <p:cNvPr id="5" name="Footer Placeholder 4">
            <a:extLst>
              <a:ext uri="{FF2B5EF4-FFF2-40B4-BE49-F238E27FC236}">
                <a16:creationId xmlns:a16="http://schemas.microsoft.com/office/drawing/2014/main" id="{EF1576E9-3237-B74F-A744-D1267D774B84}"/>
              </a:ext>
            </a:extLst>
          </p:cNvPr>
          <p:cNvSpPr>
            <a:spLocks noGrp="1"/>
          </p:cNvSpPr>
          <p:nvPr>
            <p:ph type="ftr" sz="quarter" idx="3"/>
          </p:nvPr>
        </p:nvSpPr>
        <p:spPr>
          <a:xfrm>
            <a:off x="3028950" y="4767264"/>
            <a:ext cx="3086100" cy="273844"/>
          </a:xfrm>
          <a:prstGeom prst="rect">
            <a:avLst/>
          </a:prstGeom>
        </p:spPr>
        <p:txBody>
          <a:bodyPr vert="horz" lIns="0" tIns="0" rIns="0" bIns="0" rtlCol="0" anchor="b" anchorCtr="0"/>
          <a:lstStyle>
            <a:lvl1pPr algn="ctr">
              <a:defRPr sz="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5C11F-93B5-E847-A3C5-5D816B198E75}"/>
              </a:ext>
            </a:extLst>
          </p:cNvPr>
          <p:cNvSpPr>
            <a:spLocks noGrp="1"/>
          </p:cNvSpPr>
          <p:nvPr>
            <p:ph type="sldNum" sz="quarter" idx="4"/>
          </p:nvPr>
        </p:nvSpPr>
        <p:spPr>
          <a:xfrm>
            <a:off x="-45720" y="4910328"/>
            <a:ext cx="274320" cy="273844"/>
          </a:xfrm>
          <a:prstGeom prst="rect">
            <a:avLst/>
          </a:prstGeom>
        </p:spPr>
        <p:txBody>
          <a:bodyPr vert="horz" lIns="0" tIns="0" rIns="0" bIns="0" rtlCol="0" anchor="ctr" anchorCtr="0"/>
          <a:lstStyle>
            <a:lvl1pPr algn="ctr">
              <a:defRPr sz="600" b="1">
                <a:solidFill>
                  <a:schemeClr val="tx1">
                    <a:tint val="75000"/>
                  </a:schemeClr>
                </a:solidFill>
              </a:defRPr>
            </a:lvl1pPr>
          </a:lstStyle>
          <a:p>
            <a:fld id="{00000000-1234-1234-1234-123412341234}" type="slidenum">
              <a:rPr lang="en" smtClean="0"/>
              <a:pPr/>
              <a:t>‹#›</a:t>
            </a:fld>
            <a:endParaRPr lang="en" dirty="0"/>
          </a:p>
        </p:txBody>
      </p:sp>
      <p:pic>
        <p:nvPicPr>
          <p:cNvPr id="9" name="Picture 8">
            <a:extLst>
              <a:ext uri="{FF2B5EF4-FFF2-40B4-BE49-F238E27FC236}">
                <a16:creationId xmlns:a16="http://schemas.microsoft.com/office/drawing/2014/main" id="{AB9DEF3C-47D5-8F40-A9B9-D958DCD7ACA8}"/>
              </a:ext>
            </a:extLst>
          </p:cNvPr>
          <p:cNvPicPr>
            <a:picLocks noChangeAspect="1"/>
          </p:cNvPicPr>
          <p:nvPr userDrawn="1"/>
        </p:nvPicPr>
        <p:blipFill>
          <a:blip r:embed="rId16"/>
          <a:stretch>
            <a:fillRect/>
          </a:stretch>
        </p:blipFill>
        <p:spPr>
          <a:xfrm>
            <a:off x="7167826" y="0"/>
            <a:ext cx="1977376" cy="1356461"/>
          </a:xfrm>
          <a:prstGeom prst="rect">
            <a:avLst/>
          </a:prstGeom>
        </p:spPr>
      </p:pic>
      <p:pic>
        <p:nvPicPr>
          <p:cNvPr id="13" name="Picture 12" descr="A close up of a logo&#10;&#10;Description automatically generated">
            <a:extLst>
              <a:ext uri="{FF2B5EF4-FFF2-40B4-BE49-F238E27FC236}">
                <a16:creationId xmlns:a16="http://schemas.microsoft.com/office/drawing/2014/main" id="{EC707A4E-92DE-CB4E-B484-953D77B82B61}"/>
              </a:ext>
            </a:extLst>
          </p:cNvPr>
          <p:cNvPicPr>
            <a:picLocks noChangeAspect="1"/>
          </p:cNvPicPr>
          <p:nvPr userDrawn="1"/>
        </p:nvPicPr>
        <p:blipFill>
          <a:blip r:embed="rId17"/>
          <a:stretch>
            <a:fillRect/>
          </a:stretch>
        </p:blipFill>
        <p:spPr>
          <a:xfrm>
            <a:off x="0" y="4914900"/>
            <a:ext cx="241914" cy="241914"/>
          </a:xfrm>
          <a:prstGeom prst="rect">
            <a:avLst/>
          </a:prstGeom>
        </p:spPr>
      </p:pic>
      <p:pic>
        <p:nvPicPr>
          <p:cNvPr id="8" name="Picture 7">
            <a:extLst>
              <a:ext uri="{FF2B5EF4-FFF2-40B4-BE49-F238E27FC236}">
                <a16:creationId xmlns:a16="http://schemas.microsoft.com/office/drawing/2014/main" id="{7D5E5EE4-9CE0-C547-AD36-8BF0E05405C6}"/>
              </a:ext>
            </a:extLst>
          </p:cNvPr>
          <p:cNvPicPr>
            <a:picLocks noChangeAspect="1"/>
          </p:cNvPicPr>
          <p:nvPr userDrawn="1"/>
        </p:nvPicPr>
        <p:blipFill>
          <a:blip r:embed="rId18"/>
          <a:stretch>
            <a:fillRect/>
          </a:stretch>
        </p:blipFill>
        <p:spPr>
          <a:xfrm>
            <a:off x="7830752" y="4653283"/>
            <a:ext cx="1089654" cy="341401"/>
          </a:xfrm>
          <a:prstGeom prst="rect">
            <a:avLst/>
          </a:prstGeom>
        </p:spPr>
      </p:pic>
    </p:spTree>
    <p:custDataLst>
      <p:tags r:id="rId15"/>
    </p:custDataLst>
    <p:extLst>
      <p:ext uri="{BB962C8B-B14F-4D97-AF65-F5344CB8AC3E}">
        <p14:creationId xmlns:p14="http://schemas.microsoft.com/office/powerpoint/2010/main" val="382955934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0" r:id="rId3"/>
    <p:sldLayoutId id="2147483669" r:id="rId4"/>
    <p:sldLayoutId id="2147483670" r:id="rId5"/>
    <p:sldLayoutId id="2147483671" r:id="rId6"/>
    <p:sldLayoutId id="2147483672" r:id="rId7"/>
    <p:sldLayoutId id="2147483673" r:id="rId8"/>
    <p:sldLayoutId id="2147483674" r:id="rId9"/>
    <p:sldLayoutId id="2147483677" r:id="rId10"/>
    <p:sldLayoutId id="2147483678" r:id="rId11"/>
    <p:sldLayoutId id="2147483679" r:id="rId12"/>
    <p:sldLayoutId id="2147483866" r:id="rId13"/>
  </p:sldLayoutIdLst>
  <p:transition>
    <p:fade thruBlk="1"/>
  </p:transition>
  <p:hf hdr="0" dt="0"/>
  <p:txStyles>
    <p:titleStyle>
      <a:lvl1pPr algn="l" defTabSz="685783" rtl="0" eaLnBrk="1" latinLnBrk="0" hangingPunct="1">
        <a:lnSpc>
          <a:spcPct val="90000"/>
        </a:lnSpc>
        <a:spcBef>
          <a:spcPct val="0"/>
        </a:spcBef>
        <a:buNone/>
        <a:defRPr sz="2100" b="1" kern="1200" spc="-113">
          <a:solidFill>
            <a:schemeClr val="accent1"/>
          </a:solidFill>
          <a:latin typeface="+mj-lt"/>
          <a:ea typeface="+mj-ea"/>
          <a:cs typeface="+mj-cs"/>
        </a:defRPr>
      </a:lvl1pPr>
    </p:titleStyle>
    <p:bodyStyle>
      <a:lvl1pPr marL="86914" indent="-86914" algn="l" defTabSz="685783" rtl="0" eaLnBrk="1" latinLnBrk="0" hangingPunct="1">
        <a:lnSpc>
          <a:spcPct val="90000"/>
        </a:lnSpc>
        <a:spcBef>
          <a:spcPts val="750"/>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73469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 id="2147483740" r:id="rId59"/>
    <p:sldLayoutId id="2147483741" r:id="rId60"/>
    <p:sldLayoutId id="2147483742" r:id="rId61"/>
    <p:sldLayoutId id="2147483743" r:id="rId62"/>
    <p:sldLayoutId id="2147483744" r:id="rId63"/>
    <p:sldLayoutId id="2147483745" r:id="rId64"/>
    <p:sldLayoutId id="2147483746" r:id="rId65"/>
    <p:sldLayoutId id="2147483747" r:id="rId66"/>
    <p:sldLayoutId id="2147483748" r:id="rId67"/>
    <p:sldLayoutId id="2147483749" r:id="rId68"/>
    <p:sldLayoutId id="2147483750" r:id="rId69"/>
    <p:sldLayoutId id="2147483751" r:id="rId70"/>
    <p:sldLayoutId id="2147483752" r:id="rId71"/>
    <p:sldLayoutId id="2147483753" r:id="rId72"/>
    <p:sldLayoutId id="2147483754" r:id="rId73"/>
    <p:sldLayoutId id="2147483755" r:id="rId74"/>
    <p:sldLayoutId id="2147483756" r:id="rId75"/>
    <p:sldLayoutId id="2147483757" r:id="rId76"/>
    <p:sldLayoutId id="2147483758" r:id="rId77"/>
    <p:sldLayoutId id="2147483759" r:id="rId78"/>
    <p:sldLayoutId id="2147483760" r:id="rId79"/>
    <p:sldLayoutId id="2147483761" r:id="rId80"/>
    <p:sldLayoutId id="2147483762" r:id="rId81"/>
    <p:sldLayoutId id="2147483763" r:id="rId82"/>
    <p:sldLayoutId id="2147483764" r:id="rId83"/>
    <p:sldLayoutId id="2147483765" r:id="rId84"/>
    <p:sldLayoutId id="2147483766" r:id="rId85"/>
    <p:sldLayoutId id="2147483767" r:id="rId86"/>
    <p:sldLayoutId id="2147483768" r:id="rId87"/>
    <p:sldLayoutId id="2147483769" r:id="rId88"/>
    <p:sldLayoutId id="2147483770" r:id="rId89"/>
    <p:sldLayoutId id="2147483771" r:id="rId90"/>
    <p:sldLayoutId id="2147483772" r:id="rId91"/>
    <p:sldLayoutId id="2147483865" r:id="rId92"/>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19615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 id="2147483824" r:id="rId51"/>
    <p:sldLayoutId id="2147483825" r:id="rId52"/>
    <p:sldLayoutId id="2147483826" r:id="rId53"/>
    <p:sldLayoutId id="2147483827" r:id="rId54"/>
    <p:sldLayoutId id="2147483828" r:id="rId55"/>
    <p:sldLayoutId id="2147483829" r:id="rId56"/>
    <p:sldLayoutId id="2147483830" r:id="rId57"/>
    <p:sldLayoutId id="2147483831" r:id="rId58"/>
    <p:sldLayoutId id="2147483832" r:id="rId59"/>
    <p:sldLayoutId id="2147483833" r:id="rId60"/>
    <p:sldLayoutId id="2147483834" r:id="rId61"/>
    <p:sldLayoutId id="2147483835" r:id="rId62"/>
    <p:sldLayoutId id="2147483836" r:id="rId63"/>
    <p:sldLayoutId id="2147483837" r:id="rId64"/>
    <p:sldLayoutId id="2147483838" r:id="rId65"/>
    <p:sldLayoutId id="2147483839" r:id="rId66"/>
    <p:sldLayoutId id="2147483840" r:id="rId67"/>
    <p:sldLayoutId id="2147483841" r:id="rId68"/>
    <p:sldLayoutId id="2147483842" r:id="rId69"/>
    <p:sldLayoutId id="2147483843" r:id="rId70"/>
    <p:sldLayoutId id="2147483844" r:id="rId71"/>
    <p:sldLayoutId id="2147483845" r:id="rId72"/>
    <p:sldLayoutId id="2147483846" r:id="rId73"/>
    <p:sldLayoutId id="2147483847" r:id="rId74"/>
    <p:sldLayoutId id="2147483848" r:id="rId75"/>
    <p:sldLayoutId id="2147483849" r:id="rId76"/>
    <p:sldLayoutId id="2147483850" r:id="rId77"/>
    <p:sldLayoutId id="2147483851" r:id="rId78"/>
    <p:sldLayoutId id="2147483852" r:id="rId79"/>
    <p:sldLayoutId id="2147483853" r:id="rId80"/>
    <p:sldLayoutId id="2147483854" r:id="rId81"/>
    <p:sldLayoutId id="2147483855" r:id="rId82"/>
    <p:sldLayoutId id="2147483856" r:id="rId83"/>
    <p:sldLayoutId id="2147483857" r:id="rId84"/>
    <p:sldLayoutId id="2147483858" r:id="rId85"/>
    <p:sldLayoutId id="2147483859" r:id="rId86"/>
    <p:sldLayoutId id="2147483860" r:id="rId87"/>
    <p:sldLayoutId id="2147483861" r:id="rId88"/>
    <p:sldLayoutId id="2147483862" r:id="rId89"/>
    <p:sldLayoutId id="2147483863" r:id="rId90"/>
    <p:sldLayoutId id="2147483864" r:id="rId91"/>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4.xml"/><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0.xml"/><Relationship Id="rId1" Type="http://schemas.openxmlformats.org/officeDocument/2006/relationships/tags" Target="../tags/tag39.xml"/><Relationship Id="rId6" Type="http://schemas.openxmlformats.org/officeDocument/2006/relationships/comments" Target="../comments/comment2.xml"/><Relationship Id="rId5" Type="http://schemas.openxmlformats.org/officeDocument/2006/relationships/image" Target="../media/image1.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8.xml"/><Relationship Id="rId1" Type="http://schemas.openxmlformats.org/officeDocument/2006/relationships/tags" Target="../tags/tag4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tags" Target="../tags/tag41.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8.xml"/><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4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8.xml"/><Relationship Id="rId1" Type="http://schemas.openxmlformats.org/officeDocument/2006/relationships/tags" Target="../tags/tag4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6.xml"/><Relationship Id="rId7" Type="http://schemas.openxmlformats.org/officeDocument/2006/relationships/diagramQuickStyle" Target="../diagrams/quickStyle1.xml"/><Relationship Id="rId2" Type="http://schemas.openxmlformats.org/officeDocument/2006/relationships/slideLayout" Target="../slideLayouts/slideLayout125.xml"/><Relationship Id="rId1" Type="http://schemas.openxmlformats.org/officeDocument/2006/relationships/tags" Target="../tags/tag4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5.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9.xml"/><Relationship Id="rId1" Type="http://schemas.openxmlformats.org/officeDocument/2006/relationships/tags" Target="../tags/tag46.xml"/><Relationship Id="rId5" Type="http://schemas.openxmlformats.org/officeDocument/2006/relationships/image" Target="../media/image1.pn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3.xml"/><Relationship Id="rId1" Type="http://schemas.openxmlformats.org/officeDocument/2006/relationships/tags" Target="../tags/tag48.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5.xml"/><Relationship Id="rId1" Type="http://schemas.openxmlformats.org/officeDocument/2006/relationships/tags" Target="../tags/tag31.xml"/><Relationship Id="rId5" Type="http://schemas.openxmlformats.org/officeDocument/2006/relationships/image" Target="../media/image17.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8.xml"/><Relationship Id="rId1" Type="http://schemas.openxmlformats.org/officeDocument/2006/relationships/tags" Target="../tags/tag4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3.xml"/><Relationship Id="rId1" Type="http://schemas.openxmlformats.org/officeDocument/2006/relationships/tags" Target="../tags/tag50.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tags" Target="../tags/tag51.xml"/><Relationship Id="rId6" Type="http://schemas.openxmlformats.org/officeDocument/2006/relationships/image" Target="../media/image32.jpg"/><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3.xml"/><Relationship Id="rId1" Type="http://schemas.openxmlformats.org/officeDocument/2006/relationships/tags" Target="../tags/tag5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hyperlink" Target="https://culture-spark.com/zoom-culture"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tags" Target="../tags/tag53.xml"/><Relationship Id="rId6" Type="http://schemas.openxmlformats.org/officeDocument/2006/relationships/image" Target="../media/image36.jpg"/><Relationship Id="rId5" Type="http://schemas.openxmlformats.org/officeDocument/2006/relationships/image" Target="../media/image35.crdownload"/><Relationship Id="rId4" Type="http://schemas.openxmlformats.org/officeDocument/2006/relationships/hyperlink" Target="https://blog.runrun.it/en/company-culture-google/"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4.xml"/><Relationship Id="rId1" Type="http://schemas.openxmlformats.org/officeDocument/2006/relationships/tags" Target="../tags/tag5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ags" Target="../tags/tag55.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ags" Target="../tags/tag56.xml"/><Relationship Id="rId5" Type="http://schemas.openxmlformats.org/officeDocument/2006/relationships/image" Target="../media/image1.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8.xml"/><Relationship Id="rId1" Type="http://schemas.openxmlformats.org/officeDocument/2006/relationships/tags" Target="../tags/tag5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4.xml"/><Relationship Id="rId1" Type="http://schemas.openxmlformats.org/officeDocument/2006/relationships/tags" Target="../tags/tag58.xml"/><Relationship Id="rId5" Type="http://schemas.openxmlformats.org/officeDocument/2006/relationships/comments" Target="../comments/comment3.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8.xml"/><Relationship Id="rId1" Type="http://schemas.openxmlformats.org/officeDocument/2006/relationships/tags" Target="../tags/tag3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3.xml"/><Relationship Id="rId1" Type="http://schemas.openxmlformats.org/officeDocument/2006/relationships/tags" Target="../tags/tag59.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8.xml"/><Relationship Id="rId1" Type="http://schemas.openxmlformats.org/officeDocument/2006/relationships/tags" Target="../tags/tag6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9.xml"/><Relationship Id="rId1" Type="http://schemas.openxmlformats.org/officeDocument/2006/relationships/tags" Target="../tags/tag6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5.xml"/><Relationship Id="rId1" Type="http://schemas.openxmlformats.org/officeDocument/2006/relationships/tags" Target="../tags/tag33.xml"/><Relationship Id="rId5" Type="http://schemas.openxmlformats.org/officeDocument/2006/relationships/image" Target="../media/image1.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8.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5.xml"/><Relationship Id="rId1" Type="http://schemas.openxmlformats.org/officeDocument/2006/relationships/tags" Target="../tags/tag35.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tags" Target="../tags/tag36.xml"/><Relationship Id="rId5" Type="http://schemas.openxmlformats.org/officeDocument/2006/relationships/image" Target="../media/image1.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8.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0.xml"/><Relationship Id="rId1" Type="http://schemas.openxmlformats.org/officeDocument/2006/relationships/tags" Target="../tags/tag38.xml"/><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164D5C-964A-4CDD-ADD5-9C9D3972AEC2}"/>
              </a:ext>
            </a:extLst>
          </p:cNvPr>
          <p:cNvSpPr txBox="1">
            <a:spLocks/>
          </p:cNvSpPr>
          <p:nvPr/>
        </p:nvSpPr>
        <p:spPr>
          <a:xfrm>
            <a:off x="433168" y="3105150"/>
            <a:ext cx="5360593" cy="1660071"/>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marL="0" marR="0" lvl="0" indent="0" algn="l" defTabSz="685783" rtl="0" eaLnBrk="1" fontAlgn="auto" latinLnBrk="0" hangingPunct="1">
              <a:lnSpc>
                <a:spcPct val="80000"/>
              </a:lnSpc>
              <a:spcBef>
                <a:spcPct val="0"/>
              </a:spcBef>
              <a:spcAft>
                <a:spcPts val="600"/>
              </a:spcAft>
              <a:buClrTx/>
              <a:buSzTx/>
              <a:buFontTx/>
              <a:buNone/>
              <a:tabLst/>
              <a:defRPr/>
            </a:pPr>
            <a:r>
              <a:rPr lang="en-US" sz="2800" spc="-50" dirty="0">
                <a:solidFill>
                  <a:srgbClr val="FF6D22"/>
                </a:solidFill>
                <a:latin typeface="Arial" panose="020B0604020202020204"/>
              </a:rPr>
              <a:t>Emotional Intelligence:</a:t>
            </a:r>
          </a:p>
          <a:p>
            <a:pPr marL="0" marR="0" lvl="0" indent="0" algn="l" defTabSz="685783" rtl="0" eaLnBrk="1" fontAlgn="auto" latinLnBrk="0" hangingPunct="1">
              <a:lnSpc>
                <a:spcPct val="80000"/>
              </a:lnSpc>
              <a:spcBef>
                <a:spcPct val="0"/>
              </a:spcBef>
              <a:spcAft>
                <a:spcPts val="600"/>
              </a:spcAft>
              <a:buClrTx/>
              <a:buSzTx/>
              <a:buFontTx/>
              <a:buNone/>
              <a:tabLst/>
              <a:defRPr/>
            </a:pPr>
            <a:r>
              <a:rPr kumimoji="0" lang="en-US" sz="2800" b="1" i="0" u="none" strike="noStrike" kern="1200" cap="none" spc="-50" normalizeH="0" baseline="0" noProof="0" dirty="0">
                <a:ln>
                  <a:noFill/>
                </a:ln>
                <a:effectLst/>
                <a:uLnTx/>
                <a:uFillTx/>
                <a:latin typeface="Arial" panose="020B0604020202020204"/>
                <a:ea typeface="+mj-ea"/>
                <a:cs typeface="+mj-cs"/>
              </a:rPr>
              <a:t>Let’s Talk About Feelings</a:t>
            </a:r>
            <a:br>
              <a:rPr kumimoji="0" lang="en-US" sz="2800" b="1" i="0" u="none" strike="noStrike" kern="1200" cap="none" spc="-50" normalizeH="0" baseline="0" noProof="0" dirty="0">
                <a:ln>
                  <a:noFill/>
                </a:ln>
                <a:effectLst/>
                <a:uLnTx/>
                <a:uFillTx/>
                <a:latin typeface="Arial" panose="020B0604020202020204"/>
                <a:ea typeface="+mj-ea"/>
                <a:cs typeface="+mj-cs"/>
              </a:rPr>
            </a:br>
            <a:br>
              <a:rPr kumimoji="0" lang="en-US" sz="1200" b="1" i="0" u="none" strike="noStrike" kern="1200" cap="none" spc="-113" normalizeH="0" baseline="0" noProof="0" dirty="0">
                <a:ln>
                  <a:noFill/>
                </a:ln>
                <a:effectLst/>
                <a:uLnTx/>
                <a:uFillTx/>
                <a:latin typeface="Arial" panose="020B0604020202020204"/>
                <a:ea typeface="+mj-ea"/>
                <a:cs typeface="+mj-cs"/>
              </a:rPr>
            </a:br>
            <a:r>
              <a:rPr kumimoji="0" lang="en-US" sz="1400" b="0" i="0" u="none" strike="noStrike" kern="1200" cap="none" spc="0" normalizeH="0" baseline="0" noProof="0" dirty="0">
                <a:ln>
                  <a:noFill/>
                </a:ln>
                <a:solidFill>
                  <a:srgbClr val="FFFFFF"/>
                </a:solidFill>
                <a:effectLst/>
                <a:uLnTx/>
                <a:uFillTx/>
                <a:latin typeface="Arial" panose="020B0604020202020204"/>
                <a:ea typeface="+mj-ea"/>
                <a:cs typeface="+mj-cs"/>
              </a:rPr>
              <a:t>Presented by: Sandy Kaminski, GPHR, SPHR, SHRM-SCP</a:t>
            </a:r>
          </a:p>
          <a:p>
            <a:pPr marL="0" marR="0" lvl="0" indent="0" algn="l" defTabSz="685783" rtl="0" eaLnBrk="1" fontAlgn="auto" latinLnBrk="0" hangingPunct="1">
              <a:lnSpc>
                <a:spcPct val="80000"/>
              </a:lnSpc>
              <a:spcBef>
                <a:spcPct val="0"/>
              </a:spcBef>
              <a:spcAft>
                <a:spcPts val="600"/>
              </a:spcAft>
              <a:buClrTx/>
              <a:buSzTx/>
              <a:buFontTx/>
              <a:buNone/>
              <a:tabLst/>
              <a:defRPr/>
            </a:pPr>
            <a:r>
              <a:rPr lang="en-US" sz="1400" b="0" spc="0" dirty="0">
                <a:solidFill>
                  <a:srgbClr val="FFFFFF"/>
                </a:solidFill>
                <a:latin typeface="Arial" panose="020B0604020202020204"/>
              </a:rPr>
              <a:t>Vice President of Client Development</a:t>
            </a:r>
            <a:endParaRPr kumimoji="0" lang="en-US" sz="1400" b="0" i="0" u="none" strike="noStrike" kern="1200" cap="none" spc="0" normalizeH="0" baseline="0" noProof="0" dirty="0">
              <a:ln>
                <a:noFill/>
              </a:ln>
              <a:solidFill>
                <a:srgbClr val="FFFFFF"/>
              </a:solidFill>
              <a:effectLst/>
              <a:uLnTx/>
              <a:uFillTx/>
              <a:latin typeface="Arial" panose="020B0604020202020204"/>
              <a:ea typeface="+mj-ea"/>
              <a:cs typeface="+mj-cs"/>
            </a:endParaRPr>
          </a:p>
        </p:txBody>
      </p:sp>
    </p:spTree>
    <p:custDataLst>
      <p:tags r:id="rId1"/>
    </p:custDataLst>
    <p:extLst>
      <p:ext uri="{BB962C8B-B14F-4D97-AF65-F5344CB8AC3E}">
        <p14:creationId xmlns:p14="http://schemas.microsoft.com/office/powerpoint/2010/main" val="21553176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5C8C8B-17FB-E548-85DF-A37DD5AFDF83}"/>
              </a:ext>
            </a:extLst>
          </p:cNvPr>
          <p:cNvPicPr>
            <a:picLocks noChangeAspect="1"/>
          </p:cNvPicPr>
          <p:nvPr/>
        </p:nvPicPr>
        <p:blipFill rotWithShape="1">
          <a:blip r:embed="rId4"/>
          <a:srcRect l="16492" t="8051" r="3284" b="27734"/>
          <a:stretch/>
        </p:blipFill>
        <p:spPr>
          <a:xfrm flipH="1">
            <a:off x="3670948" y="0"/>
            <a:ext cx="5473049" cy="2436070"/>
          </a:xfrm>
          <a:prstGeom prst="rect">
            <a:avLst/>
          </a:prstGeom>
        </p:spPr>
      </p:pic>
      <p:sp>
        <p:nvSpPr>
          <p:cNvPr id="54" name="Rectangle 53">
            <a:extLst>
              <a:ext uri="{FF2B5EF4-FFF2-40B4-BE49-F238E27FC236}">
                <a16:creationId xmlns:a16="http://schemas.microsoft.com/office/drawing/2014/main" id="{B0DD8FCB-54A7-43B5-8DF5-6E7E9E495782}"/>
              </a:ext>
            </a:extLst>
          </p:cNvPr>
          <p:cNvSpPr/>
          <p:nvPr/>
        </p:nvSpPr>
        <p:spPr>
          <a:xfrm>
            <a:off x="0" y="0"/>
            <a:ext cx="7821870"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448731" y="1033618"/>
            <a:ext cx="8223782" cy="369054"/>
          </a:xfrm>
        </p:spPr>
        <p:txBody>
          <a:bodyPr anchor="ctr"/>
          <a:lstStyle/>
          <a:p>
            <a:r>
              <a:rPr lang="en-US" dirty="0"/>
              <a:t> </a:t>
            </a:r>
            <a:br>
              <a:rPr lang="en-US" dirty="0"/>
            </a:br>
            <a:endParaRPr lang="en-US" dirty="0"/>
          </a:p>
        </p:txBody>
      </p:sp>
      <p:sp>
        <p:nvSpPr>
          <p:cNvPr id="22" name="Text Placeholder 1">
            <a:extLst>
              <a:ext uri="{FF2B5EF4-FFF2-40B4-BE49-F238E27FC236}">
                <a16:creationId xmlns:a16="http://schemas.microsoft.com/office/drawing/2014/main" id="{053C49A3-8220-4BD3-AF58-88FC0E0C45D1}"/>
              </a:ext>
            </a:extLst>
          </p:cNvPr>
          <p:cNvSpPr txBox="1">
            <a:spLocks/>
          </p:cNvSpPr>
          <p:nvPr/>
        </p:nvSpPr>
        <p:spPr>
          <a:xfrm>
            <a:off x="-1893808" y="610263"/>
            <a:ext cx="3742104" cy="1752534"/>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228600" algn="l" defTabSz="228600" rtl="0" eaLnBrk="1" fontAlgn="auto" latinLnBrk="0" hangingPunct="1">
              <a:lnSpc>
                <a:spcPct val="100000"/>
              </a:lnSpc>
              <a:spcBef>
                <a:spcPts val="0"/>
              </a:spcBef>
              <a:spcAft>
                <a:spcPts val="0"/>
              </a:spcAft>
              <a:buClr>
                <a:srgbClr val="E05106"/>
              </a:buClr>
              <a:buSzPct val="150000"/>
              <a:buFont typeface="Arial" panose="020B0604020202020204" pitchFamily="34" charset="0"/>
              <a:buChar char="›"/>
              <a:tabLst/>
              <a:defRPr/>
            </a:pPr>
            <a:endParaRPr kumimoji="0" lang="en-US" sz="1400" b="0" i="0" u="none" strike="noStrike" kern="0" cap="none" spc="0" normalizeH="0" baseline="0" noProof="0" dirty="0">
              <a:ln>
                <a:noFill/>
              </a:ln>
              <a:solidFill>
                <a:srgbClr val="6C6E70"/>
              </a:solidFill>
              <a:effectLst/>
              <a:uLnTx/>
              <a:uFillTx/>
              <a:latin typeface="Arial" panose="020B0604020202020204"/>
              <a:ea typeface="Open Sans" panose="020B0606030504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49CE973-6985-4F60-9B64-2164877FD39F}"/>
              </a:ext>
            </a:extLst>
          </p:cNvPr>
          <p:cNvSpPr/>
          <p:nvPr/>
        </p:nvSpPr>
        <p:spPr>
          <a:xfrm>
            <a:off x="0" y="2438508"/>
            <a:ext cx="4572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charset="0"/>
              <a:ea typeface="Lato Light" charset="0"/>
              <a:cs typeface="Lato Light" charset="0"/>
            </a:endParaRPr>
          </a:p>
        </p:txBody>
      </p:sp>
      <p:cxnSp>
        <p:nvCxnSpPr>
          <p:cNvPr id="24" name="Straight Connector 23">
            <a:extLst>
              <a:ext uri="{FF2B5EF4-FFF2-40B4-BE49-F238E27FC236}">
                <a16:creationId xmlns:a16="http://schemas.microsoft.com/office/drawing/2014/main" id="{7F219917-5D10-4135-970E-6810C810CE8B}"/>
              </a:ext>
            </a:extLst>
          </p:cNvPr>
          <p:cNvCxnSpPr>
            <a:cxnSpLocks/>
          </p:cNvCxnSpPr>
          <p:nvPr/>
        </p:nvCxnSpPr>
        <p:spPr>
          <a:xfrm>
            <a:off x="2060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0A7168F-E8FC-4271-AC5E-BDC7EF8D94C6}"/>
              </a:ext>
            </a:extLst>
          </p:cNvPr>
          <p:cNvSpPr txBox="1"/>
          <p:nvPr/>
        </p:nvSpPr>
        <p:spPr>
          <a:xfrm>
            <a:off x="900662" y="3779414"/>
            <a:ext cx="2770676" cy="957955"/>
          </a:xfrm>
          <a:prstGeom prst="rect">
            <a:avLst/>
          </a:prstGeom>
          <a:noFill/>
        </p:spPr>
        <p:txBody>
          <a:bodyPr wrap="square" lIns="34290" tIns="17145" rIns="34290" bIns="1714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6C6E70"/>
                </a:solidFill>
                <a:effectLst/>
                <a:uLnTx/>
                <a:uFillTx/>
                <a:latin typeface="Arial" panose="020B0604020202020204"/>
                <a:ea typeface="Open Sans Light" panose="020B0306030504020204" pitchFamily="34" charset="0"/>
                <a:cs typeface="Arial" panose="020B0604020202020204" pitchFamily="34" charset="0"/>
              </a:rPr>
              <a:t>Empathy</a:t>
            </a:r>
            <a:br>
              <a:rPr lang="en-US" sz="1500" dirty="0">
                <a:solidFill>
                  <a:srgbClr val="6C6E70"/>
                </a:solidFill>
                <a:latin typeface="Arial" panose="020B0604020202020204"/>
                <a:ea typeface="Open Sans Light" panose="020B0306030504020204" pitchFamily="34" charset="0"/>
                <a:cs typeface="Arial" panose="020B0604020202020204" pitchFamily="34" charset="0"/>
              </a:rPr>
            </a:br>
            <a:r>
              <a:rPr lang="en-US" sz="1500" dirty="0">
                <a:solidFill>
                  <a:srgbClr val="6C6E70"/>
                </a:solidFill>
                <a:latin typeface="Arial" panose="020B0604020202020204"/>
                <a:ea typeface="Open Sans Light" panose="020B0306030504020204" pitchFamily="34" charset="0"/>
                <a:cs typeface="Arial" panose="020B0604020202020204" pitchFamily="34" charset="0"/>
              </a:rPr>
              <a:t>A h</a:t>
            </a:r>
            <a:r>
              <a:rPr kumimoji="0" lang="en-US" sz="1500" b="0" i="0" u="none" strike="noStrike" kern="1200" cap="none" spc="0" normalizeH="0" baseline="0" noProof="0" dirty="0" err="1">
                <a:ln>
                  <a:noFill/>
                </a:ln>
                <a:solidFill>
                  <a:srgbClr val="6C6E70"/>
                </a:solidFill>
                <a:effectLst/>
                <a:uLnTx/>
                <a:uFillTx/>
                <a:latin typeface="Arial" panose="020B0604020202020204"/>
                <a:ea typeface="Open Sans Light" panose="020B0306030504020204" pitchFamily="34" charset="0"/>
                <a:cs typeface="Arial" panose="020B0604020202020204" pitchFamily="34" charset="0"/>
              </a:rPr>
              <a:t>igh</a:t>
            </a:r>
            <a:r>
              <a:rPr kumimoji="0" lang="en-US" sz="1500" b="0" i="0" u="none" strike="noStrike" kern="1200" cap="none" spc="0" normalizeH="0" baseline="0" noProof="0" dirty="0">
                <a:ln>
                  <a:noFill/>
                </a:ln>
                <a:solidFill>
                  <a:srgbClr val="6C6E70"/>
                </a:solidFill>
                <a:effectLst/>
                <a:uLnTx/>
                <a:uFillTx/>
                <a:latin typeface="Arial" panose="020B0604020202020204"/>
                <a:ea typeface="Open Sans Light" panose="020B0306030504020204" pitchFamily="34" charset="0"/>
                <a:cs typeface="Arial" panose="020B0604020202020204" pitchFamily="34" charset="0"/>
              </a:rPr>
              <a:t> sense of diversity, compassion, and is driven to assist others.</a:t>
            </a:r>
          </a:p>
        </p:txBody>
      </p:sp>
      <p:cxnSp>
        <p:nvCxnSpPr>
          <p:cNvPr id="51" name="Straight Connector 50">
            <a:extLst>
              <a:ext uri="{FF2B5EF4-FFF2-40B4-BE49-F238E27FC236}">
                <a16:creationId xmlns:a16="http://schemas.microsoft.com/office/drawing/2014/main" id="{746B0FF5-5DF4-4030-9007-B3D9F77304F2}"/>
              </a:ext>
            </a:extLst>
          </p:cNvPr>
          <p:cNvCxnSpPr>
            <a:cxnSpLocks/>
          </p:cNvCxnSpPr>
          <p:nvPr/>
        </p:nvCxnSpPr>
        <p:spPr>
          <a:xfrm>
            <a:off x="6632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A881230-5BD9-4A08-B680-0AEA0A330368}"/>
              </a:ext>
            </a:extLst>
          </p:cNvPr>
          <p:cNvSpPr txBox="1"/>
          <p:nvPr/>
        </p:nvSpPr>
        <p:spPr>
          <a:xfrm>
            <a:off x="5472662" y="3779414"/>
            <a:ext cx="2770676" cy="957955"/>
          </a:xfrm>
          <a:prstGeom prst="rect">
            <a:avLst/>
          </a:prstGeom>
          <a:noFill/>
        </p:spPr>
        <p:txBody>
          <a:bodyPr wrap="square" lIns="34290" tIns="17145" rIns="34290" bIns="1714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6C6E70"/>
                </a:solidFill>
                <a:effectLst/>
                <a:uLnTx/>
                <a:uFillTx/>
                <a:latin typeface="Arial" panose="020B0604020202020204"/>
                <a:ea typeface="Open Sans Light" panose="020B0306030504020204" pitchFamily="34" charset="0"/>
                <a:cs typeface="Arial" panose="020B0604020202020204" pitchFamily="34" charset="0"/>
              </a:rPr>
              <a:t>Social Skills</a:t>
            </a:r>
            <a:br>
              <a:rPr kumimoji="0" lang="en-US" sz="1500" b="1" i="0" u="none" strike="noStrike" kern="1200" cap="none" spc="0" normalizeH="0" baseline="0" noProof="0" dirty="0">
                <a:ln>
                  <a:noFill/>
                </a:ln>
                <a:solidFill>
                  <a:srgbClr val="6C6E70"/>
                </a:solidFill>
                <a:effectLst/>
                <a:uLnTx/>
                <a:uFillTx/>
                <a:latin typeface="Arial" panose="020B0604020202020204"/>
                <a:ea typeface="Open Sans Light" panose="020B0306030504020204" pitchFamily="34" charset="0"/>
                <a:cs typeface="Arial" panose="020B0604020202020204" pitchFamily="34" charset="0"/>
              </a:rPr>
            </a:br>
            <a:r>
              <a:rPr lang="en-US" sz="1500" dirty="0">
                <a:solidFill>
                  <a:srgbClr val="6C6E70"/>
                </a:solidFill>
                <a:latin typeface="Arial" panose="020B0604020202020204"/>
                <a:ea typeface="Open Sans Light" panose="020B0306030504020204" pitchFamily="34" charset="0"/>
                <a:cs typeface="Arial" panose="020B0604020202020204" pitchFamily="34" charset="0"/>
              </a:rPr>
              <a:t>Specific s</a:t>
            </a:r>
            <a:r>
              <a:rPr kumimoji="0" lang="en-US" sz="1500" b="0" i="0" u="none" strike="noStrike" kern="1200" cap="none" spc="0" normalizeH="0" baseline="0" noProof="0" dirty="0">
                <a:ln>
                  <a:noFill/>
                </a:ln>
                <a:solidFill>
                  <a:srgbClr val="6C6E70"/>
                </a:solidFill>
                <a:effectLst/>
                <a:uLnTx/>
                <a:uFillTx/>
                <a:latin typeface="Arial" panose="020B0604020202020204"/>
                <a:ea typeface="Open Sans Light" panose="020B0306030504020204" pitchFamily="34" charset="0"/>
                <a:cs typeface="Arial" panose="020B0604020202020204" pitchFamily="34" charset="0"/>
              </a:rPr>
              <a:t>kills in conflict management, communication and leadership. </a:t>
            </a:r>
          </a:p>
        </p:txBody>
      </p:sp>
      <p:sp>
        <p:nvSpPr>
          <p:cNvPr id="52" name="Rectangle 8">
            <a:extLst>
              <a:ext uri="{FF2B5EF4-FFF2-40B4-BE49-F238E27FC236}">
                <a16:creationId xmlns:a16="http://schemas.microsoft.com/office/drawing/2014/main" id="{914B5E30-FD25-4901-AD82-214975FDF743}"/>
              </a:ext>
            </a:extLst>
          </p:cNvPr>
          <p:cNvSpPr>
            <a:spLocks noChangeArrowheads="1"/>
          </p:cNvSpPr>
          <p:nvPr/>
        </p:nvSpPr>
        <p:spPr bwMode="auto">
          <a:xfrm>
            <a:off x="1906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5106"/>
                </a:solidFill>
                <a:effectLst/>
                <a:uLnTx/>
                <a:uFillTx/>
                <a:latin typeface="Arial" panose="020B0604020202020204"/>
                <a:ea typeface="+mn-ea"/>
                <a:cs typeface="Arial" panose="020B0604020202020204" pitchFamily="34" charset="0"/>
              </a:rPr>
              <a:t>04.</a:t>
            </a:r>
          </a:p>
        </p:txBody>
      </p:sp>
      <p:sp>
        <p:nvSpPr>
          <p:cNvPr id="55" name="Rectangle 8">
            <a:extLst>
              <a:ext uri="{FF2B5EF4-FFF2-40B4-BE49-F238E27FC236}">
                <a16:creationId xmlns:a16="http://schemas.microsoft.com/office/drawing/2014/main" id="{C678418D-C6C1-4427-84BA-8F670956E199}"/>
              </a:ext>
            </a:extLst>
          </p:cNvPr>
          <p:cNvSpPr>
            <a:spLocks noChangeArrowheads="1"/>
          </p:cNvSpPr>
          <p:nvPr/>
        </p:nvSpPr>
        <p:spPr bwMode="auto">
          <a:xfrm>
            <a:off x="6478796" y="2797316"/>
            <a:ext cx="758408"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5106"/>
                </a:solidFill>
                <a:effectLst/>
                <a:uLnTx/>
                <a:uFillTx/>
                <a:latin typeface="Arial" panose="020B0604020202020204"/>
                <a:ea typeface="+mn-ea"/>
                <a:cs typeface="Arial" panose="020B0604020202020204" pitchFamily="34" charset="0"/>
              </a:rPr>
              <a:t>05.</a:t>
            </a:r>
          </a:p>
        </p:txBody>
      </p:sp>
      <p:pic>
        <p:nvPicPr>
          <p:cNvPr id="13" name="Picture 12">
            <a:extLst>
              <a:ext uri="{FF2B5EF4-FFF2-40B4-BE49-F238E27FC236}">
                <a16:creationId xmlns:a16="http://schemas.microsoft.com/office/drawing/2014/main" id="{0DC7C4AD-E99D-412C-B56A-9FFB9E408E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4" name="Title 1">
            <a:extLst>
              <a:ext uri="{FF2B5EF4-FFF2-40B4-BE49-F238E27FC236}">
                <a16:creationId xmlns:a16="http://schemas.microsoft.com/office/drawing/2014/main" id="{A0C2FDEC-62F8-8552-125D-E646523DEAB5}"/>
              </a:ext>
            </a:extLst>
          </p:cNvPr>
          <p:cNvSpPr txBox="1">
            <a:spLocks/>
          </p:cNvSpPr>
          <p:nvPr/>
        </p:nvSpPr>
        <p:spPr>
          <a:xfrm>
            <a:off x="352752" y="860415"/>
            <a:ext cx="2695248" cy="977910"/>
          </a:xfrm>
          <a:prstGeom prst="rect">
            <a:avLst/>
          </a:prstGeom>
        </p:spPr>
        <p:txBody>
          <a:bodyP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dirty="0"/>
              <a:t>Slide title</a:t>
            </a:r>
          </a:p>
        </p:txBody>
      </p:sp>
    </p:spTree>
    <p:custDataLst>
      <p:tags r:id="rId1"/>
    </p:custDataLst>
    <p:extLst>
      <p:ext uri="{BB962C8B-B14F-4D97-AF65-F5344CB8AC3E}">
        <p14:creationId xmlns:p14="http://schemas.microsoft.com/office/powerpoint/2010/main" val="190494127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51224" y="3512330"/>
            <a:ext cx="8022215"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Who Needs Emotional Intelligence?</a:t>
            </a:r>
          </a:p>
          <a:p>
            <a:endParaRPr lang="en-US" dirty="0"/>
          </a:p>
        </p:txBody>
      </p:sp>
    </p:spTree>
    <p:custDataLst>
      <p:tags r:id="rId1"/>
    </p:custDataLst>
    <p:extLst>
      <p:ext uri="{BB962C8B-B14F-4D97-AF65-F5344CB8AC3E}">
        <p14:creationId xmlns:p14="http://schemas.microsoft.com/office/powerpoint/2010/main" val="14695986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091AB9EB-EE2E-1AD8-A85D-120B1F870CFC}"/>
              </a:ext>
            </a:extLst>
          </p:cNvPr>
          <p:cNvPicPr>
            <a:picLocks noChangeAspect="1"/>
          </p:cNvPicPr>
          <p:nvPr/>
        </p:nvPicPr>
        <p:blipFill rotWithShape="1">
          <a:blip r:embed="rId4"/>
          <a:srcRect l="16007" r="4146" b="21397"/>
          <a:stretch/>
        </p:blipFill>
        <p:spPr>
          <a:xfrm>
            <a:off x="0" y="10"/>
            <a:ext cx="9288760" cy="5143490"/>
          </a:xfrm>
          <a:prstGeom prst="rect">
            <a:avLst/>
          </a:prstGeom>
        </p:spPr>
      </p:pic>
      <p:sp>
        <p:nvSpPr>
          <p:cNvPr id="2" name="Title 1">
            <a:extLst>
              <a:ext uri="{FF2B5EF4-FFF2-40B4-BE49-F238E27FC236}">
                <a16:creationId xmlns:a16="http://schemas.microsoft.com/office/drawing/2014/main" id="{D76F2E37-C325-4E92-BB91-528CFFB3816A}"/>
              </a:ext>
            </a:extLst>
          </p:cNvPr>
          <p:cNvSpPr>
            <a:spLocks noGrp="1"/>
          </p:cNvSpPr>
          <p:nvPr>
            <p:ph type="title"/>
          </p:nvPr>
        </p:nvSpPr>
        <p:spPr>
          <a:xfrm>
            <a:off x="3329137" y="545256"/>
            <a:ext cx="2485726" cy="571500"/>
          </a:xfrm>
        </p:spPr>
        <p:txBody>
          <a:bodyPr anchor="b">
            <a:normAutofit fontScale="90000"/>
          </a:bodyPr>
          <a:lstStyle/>
          <a:p>
            <a:r>
              <a:rPr lang="en-US" sz="4100" dirty="0">
                <a:solidFill>
                  <a:schemeClr val="tx1"/>
                </a:solidFill>
              </a:rPr>
              <a:t>Everyone!</a:t>
            </a:r>
          </a:p>
        </p:txBody>
      </p:sp>
      <p:pic>
        <p:nvPicPr>
          <p:cNvPr id="7" name="Picture 6">
            <a:extLst>
              <a:ext uri="{FF2B5EF4-FFF2-40B4-BE49-F238E27FC236}">
                <a16:creationId xmlns:a16="http://schemas.microsoft.com/office/drawing/2014/main" id="{AF3C9221-3A58-E8CB-36BF-B2468406CE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pic>
        <p:nvPicPr>
          <p:cNvPr id="8" name="Picture 7">
            <a:extLst>
              <a:ext uri="{FF2B5EF4-FFF2-40B4-BE49-F238E27FC236}">
                <a16:creationId xmlns:a16="http://schemas.microsoft.com/office/drawing/2014/main" id="{F40E08B8-B2F1-338B-BC46-6028940F185F}"/>
              </a:ext>
            </a:extLst>
          </p:cNvPr>
          <p:cNvPicPr>
            <a:picLocks noChangeAspect="1"/>
          </p:cNvPicPr>
          <p:nvPr/>
        </p:nvPicPr>
        <p:blipFill rotWithShape="1">
          <a:blip r:embed="rId6" cstate="print">
            <a:duotone>
              <a:schemeClr val="accent3">
                <a:shade val="45000"/>
                <a:satMod val="135000"/>
              </a:schemeClr>
              <a:prstClr val="white"/>
            </a:duotone>
            <a:alphaModFix amt="20000"/>
            <a:extLst>
              <a:ext uri="{28A0092B-C50C-407E-A947-70E740481C1C}">
                <a14:useLocalDpi xmlns:a14="http://schemas.microsoft.com/office/drawing/2010/main"/>
              </a:ext>
            </a:extLst>
          </a:blip>
          <a:srcRect r="-3"/>
          <a:stretch/>
        </p:blipFill>
        <p:spPr>
          <a:xfrm>
            <a:off x="0" y="8114"/>
            <a:ext cx="2764061" cy="5135386"/>
          </a:xfrm>
          <a:prstGeom prst="rect">
            <a:avLst/>
          </a:prstGeom>
        </p:spPr>
      </p:pic>
    </p:spTree>
    <p:custDataLst>
      <p:tags r:id="rId1"/>
    </p:custDataLst>
    <p:extLst>
      <p:ext uri="{BB962C8B-B14F-4D97-AF65-F5344CB8AC3E}">
        <p14:creationId xmlns:p14="http://schemas.microsoft.com/office/powerpoint/2010/main" val="2777474056"/>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36242" y="3509488"/>
            <a:ext cx="8326758"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What Are the Goals of </a:t>
            </a:r>
            <a:br>
              <a:rPr lang="en-US" dirty="0"/>
            </a:br>
            <a:r>
              <a:rPr lang="en-US" dirty="0"/>
              <a:t>Emotional Intelligence?</a:t>
            </a:r>
          </a:p>
        </p:txBody>
      </p:sp>
    </p:spTree>
    <p:custDataLst>
      <p:tags r:id="rId1"/>
    </p:custDataLst>
    <p:extLst>
      <p:ext uri="{BB962C8B-B14F-4D97-AF65-F5344CB8AC3E}">
        <p14:creationId xmlns:p14="http://schemas.microsoft.com/office/powerpoint/2010/main" val="166329084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686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180" y="0"/>
            <a:ext cx="9238594" cy="5143499"/>
          </a:xfrm>
          <a:prstGeom prst="rect">
            <a:avLst/>
          </a:prstGeom>
          <a:solidFill>
            <a:schemeClr val="accent2"/>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lant sprouting from the earth">
            <a:extLst>
              <a:ext uri="{FF2B5EF4-FFF2-40B4-BE49-F238E27FC236}">
                <a16:creationId xmlns:a16="http://schemas.microsoft.com/office/drawing/2014/main" id="{BDD0DEDA-6792-B976-1ED8-42F4D2B99E5F}"/>
              </a:ext>
            </a:extLst>
          </p:cNvPr>
          <p:cNvPicPr>
            <a:picLocks noChangeAspect="1"/>
          </p:cNvPicPr>
          <p:nvPr/>
        </p:nvPicPr>
        <p:blipFill rotWithShape="1">
          <a:blip r:embed="rId4">
            <a:alphaModFix amt="50000"/>
          </a:blip>
          <a:srcRect l="2157" t="20681" r="3718"/>
          <a:stretch/>
        </p:blipFill>
        <p:spPr>
          <a:xfrm>
            <a:off x="20" y="10"/>
            <a:ext cx="9143980" cy="5143490"/>
          </a:xfrm>
          <a:prstGeom prst="rect">
            <a:avLst/>
          </a:prstGeom>
        </p:spPr>
      </p:pic>
      <p:sp>
        <p:nvSpPr>
          <p:cNvPr id="2" name="Title 1">
            <a:extLst>
              <a:ext uri="{FF2B5EF4-FFF2-40B4-BE49-F238E27FC236}">
                <a16:creationId xmlns:a16="http://schemas.microsoft.com/office/drawing/2014/main" id="{D3C0A63E-5722-48C6-97CB-462FF3D3A5B2}"/>
              </a:ext>
            </a:extLst>
          </p:cNvPr>
          <p:cNvSpPr>
            <a:spLocks noGrp="1"/>
          </p:cNvSpPr>
          <p:nvPr>
            <p:ph type="title"/>
          </p:nvPr>
        </p:nvSpPr>
        <p:spPr>
          <a:xfrm>
            <a:off x="1143010" y="536972"/>
            <a:ext cx="6858000" cy="823796"/>
          </a:xfrm>
        </p:spPr>
        <p:txBody>
          <a:bodyPr vert="horz" lIns="91440" tIns="45720" rIns="91440" bIns="45720" rtlCol="0" anchor="b">
            <a:normAutofit fontScale="90000"/>
          </a:bodyPr>
          <a:lstStyle/>
          <a:p>
            <a:pPr algn="ctr" defTabSz="914400">
              <a:spcBef>
                <a:spcPct val="0"/>
              </a:spcBef>
            </a:pPr>
            <a:r>
              <a:rPr lang="en-US" sz="6000" dirty="0">
                <a:solidFill>
                  <a:srgbClr val="FFFFFF"/>
                </a:solidFill>
              </a:rPr>
              <a:t>Growth</a:t>
            </a:r>
          </a:p>
        </p:txBody>
      </p:sp>
      <p:sp>
        <p:nvSpPr>
          <p:cNvPr id="3" name="Text Placeholder 2">
            <a:extLst>
              <a:ext uri="{FF2B5EF4-FFF2-40B4-BE49-F238E27FC236}">
                <a16:creationId xmlns:a16="http://schemas.microsoft.com/office/drawing/2014/main" id="{603F7288-966C-4FD3-9A6D-74CA330B5BA5}"/>
              </a:ext>
            </a:extLst>
          </p:cNvPr>
          <p:cNvSpPr>
            <a:spLocks noGrp="1"/>
          </p:cNvSpPr>
          <p:nvPr>
            <p:ph type="body" idx="1"/>
          </p:nvPr>
        </p:nvSpPr>
        <p:spPr>
          <a:xfrm>
            <a:off x="1143010" y="4041156"/>
            <a:ext cx="6858000" cy="823796"/>
          </a:xfrm>
        </p:spPr>
        <p:txBody>
          <a:bodyPr vert="horz" lIns="91440" tIns="45720" rIns="91440" bIns="45720" rtlCol="0">
            <a:normAutofit/>
          </a:bodyPr>
          <a:lstStyle/>
          <a:p>
            <a:pPr marL="0" indent="0" algn="ctr" defTabSz="914400">
              <a:spcBef>
                <a:spcPts val="1000"/>
              </a:spcBef>
              <a:buNone/>
            </a:pPr>
            <a:r>
              <a:rPr lang="en-US" sz="2200" dirty="0">
                <a:solidFill>
                  <a:srgbClr val="FFFFFF"/>
                </a:solidFill>
              </a:rPr>
              <a:t>Growth that is all based on our emotions and how we use them, and not let our emotions use us</a:t>
            </a:r>
          </a:p>
        </p:txBody>
      </p:sp>
    </p:spTree>
    <p:custDataLst>
      <p:tags r:id="rId1"/>
    </p:custDataLst>
    <p:extLst>
      <p:ext uri="{BB962C8B-B14F-4D97-AF65-F5344CB8AC3E}">
        <p14:creationId xmlns:p14="http://schemas.microsoft.com/office/powerpoint/2010/main" val="86734158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36242" y="3463768"/>
            <a:ext cx="6284597"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How to Increase Your Emotional Intelligence (EQ)?</a:t>
            </a:r>
          </a:p>
        </p:txBody>
      </p:sp>
    </p:spTree>
    <p:custDataLst>
      <p:tags r:id="rId1"/>
    </p:custDataLst>
    <p:extLst>
      <p:ext uri="{BB962C8B-B14F-4D97-AF65-F5344CB8AC3E}">
        <p14:creationId xmlns:p14="http://schemas.microsoft.com/office/powerpoint/2010/main" val="35573071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22">
            <a:extLst>
              <a:ext uri="{FF2B5EF4-FFF2-40B4-BE49-F238E27FC236}">
                <a16:creationId xmlns:a16="http://schemas.microsoft.com/office/drawing/2014/main" id="{F6F1434E-9653-6133-8114-009F0646A653}"/>
              </a:ext>
            </a:extLst>
          </p:cNvPr>
          <p:cNvSpPr/>
          <p:nvPr/>
        </p:nvSpPr>
        <p:spPr>
          <a:xfrm>
            <a:off x="0" y="0"/>
            <a:ext cx="3325437"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23">
            <a:extLst>
              <a:ext uri="{FF2B5EF4-FFF2-40B4-BE49-F238E27FC236}">
                <a16:creationId xmlns:a16="http://schemas.microsoft.com/office/drawing/2014/main" id="{F4B5FBB7-5B83-10D8-43AA-3BD24E56AC0C}"/>
              </a:ext>
            </a:extLst>
          </p:cNvPr>
          <p:cNvSpPr/>
          <p:nvPr/>
        </p:nvSpPr>
        <p:spPr>
          <a:xfrm>
            <a:off x="0" y="0"/>
            <a:ext cx="3215326"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accent3">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7002EC1-FC74-AC65-327E-5141E364DB06}"/>
              </a:ext>
            </a:extLst>
          </p:cNvPr>
          <p:cNvPicPr>
            <a:picLocks noChangeAspect="1"/>
          </p:cNvPicPr>
          <p:nvPr/>
        </p:nvPicPr>
        <p:blipFill rotWithShape="1">
          <a:blip r:embed="rId4" cstate="print">
            <a:alphaModFix amt="4000"/>
            <a:duotone>
              <a:schemeClr val="accent3">
                <a:shade val="45000"/>
                <a:satMod val="135000"/>
              </a:schemeClr>
              <a:prstClr val="white"/>
            </a:duotone>
            <a:extLst>
              <a:ext uri="{28A0092B-C50C-407E-A947-70E740481C1C}">
                <a14:useLocalDpi xmlns:a14="http://schemas.microsoft.com/office/drawing/2010/main"/>
              </a:ext>
            </a:extLst>
          </a:blip>
          <a:srcRect r="-3"/>
          <a:stretch/>
        </p:blipFill>
        <p:spPr>
          <a:xfrm>
            <a:off x="0" y="8114"/>
            <a:ext cx="2764061" cy="5135386"/>
          </a:xfrm>
          <a:prstGeom prst="rect">
            <a:avLst/>
          </a:prstGeom>
        </p:spPr>
      </p:pic>
      <p:graphicFrame>
        <p:nvGraphicFramePr>
          <p:cNvPr id="20" name="Text Placeholder 2">
            <a:extLst>
              <a:ext uri="{FF2B5EF4-FFF2-40B4-BE49-F238E27FC236}">
                <a16:creationId xmlns:a16="http://schemas.microsoft.com/office/drawing/2014/main" id="{2C4F5A20-E818-7F28-CBF5-B335748DDFA4}"/>
              </a:ext>
            </a:extLst>
          </p:cNvPr>
          <p:cNvGraphicFramePr/>
          <p:nvPr>
            <p:extLst>
              <p:ext uri="{D42A27DB-BD31-4B8C-83A1-F6EECF244321}">
                <p14:modId xmlns:p14="http://schemas.microsoft.com/office/powerpoint/2010/main" val="1990528579"/>
              </p:ext>
            </p:extLst>
          </p:nvPr>
        </p:nvGraphicFramePr>
        <p:xfrm>
          <a:off x="3499720" y="533400"/>
          <a:ext cx="5241866" cy="4229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a:extLst>
              <a:ext uri="{FF2B5EF4-FFF2-40B4-BE49-F238E27FC236}">
                <a16:creationId xmlns:a16="http://schemas.microsoft.com/office/drawing/2014/main" id="{D180C69C-4915-5EE9-4C54-B9E61B347840}"/>
              </a:ext>
            </a:extLst>
          </p:cNvPr>
          <p:cNvSpPr txBox="1">
            <a:spLocks/>
          </p:cNvSpPr>
          <p:nvPr/>
        </p:nvSpPr>
        <p:spPr>
          <a:xfrm>
            <a:off x="402414" y="2076449"/>
            <a:ext cx="1985386" cy="1663065"/>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t>Tips to </a:t>
            </a:r>
            <a:r>
              <a:rPr lang="en-US" dirty="0">
                <a:solidFill>
                  <a:schemeClr val="accent3"/>
                </a:solidFill>
              </a:rPr>
              <a:t>Increase EQ</a:t>
            </a:r>
          </a:p>
        </p:txBody>
      </p:sp>
    </p:spTree>
    <p:custDataLst>
      <p:tags r:id="rId1"/>
    </p:custDataLst>
    <p:extLst>
      <p:ext uri="{BB962C8B-B14F-4D97-AF65-F5344CB8AC3E}">
        <p14:creationId xmlns:p14="http://schemas.microsoft.com/office/powerpoint/2010/main" val="328957388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Two people sitting at a table with a computer&#10;&#10;Description automatically generated with medium confidence">
            <a:extLst>
              <a:ext uri="{FF2B5EF4-FFF2-40B4-BE49-F238E27FC236}">
                <a16:creationId xmlns:a16="http://schemas.microsoft.com/office/drawing/2014/main" id="{08FE9FF5-F19C-6027-115E-2BC30E83ACB6}"/>
              </a:ext>
            </a:extLst>
          </p:cNvPr>
          <p:cNvPicPr>
            <a:picLocks noGrp="1" noChangeAspect="1"/>
          </p:cNvPicPr>
          <p:nvPr>
            <p:ph type="pic" sz="quarter" idx="13"/>
          </p:nvPr>
        </p:nvPicPr>
        <p:blipFill>
          <a:blip r:embed="rId4"/>
          <a:srcRect l="28281" r="28281"/>
          <a:stretch>
            <a:fillRect/>
          </a:stretch>
        </p:blipFill>
        <p:spPr>
          <a:solidFill>
            <a:schemeClr val="accent5"/>
          </a:solidFill>
        </p:spPr>
      </p:pic>
      <p:sp>
        <p:nvSpPr>
          <p:cNvPr id="4" name="Text Placeholder 3">
            <a:extLst>
              <a:ext uri="{FF2B5EF4-FFF2-40B4-BE49-F238E27FC236}">
                <a16:creationId xmlns:a16="http://schemas.microsoft.com/office/drawing/2014/main" id="{97E86FF0-626A-6781-CED4-FAAD74141D88}"/>
              </a:ext>
            </a:extLst>
          </p:cNvPr>
          <p:cNvSpPr>
            <a:spLocks noGrp="1"/>
          </p:cNvSpPr>
          <p:nvPr>
            <p:ph type="body" sz="quarter" idx="14"/>
          </p:nvPr>
        </p:nvSpPr>
        <p:spPr>
          <a:xfrm>
            <a:off x="4427220" y="1226820"/>
            <a:ext cx="4383405" cy="3432795"/>
          </a:xfrm>
        </p:spPr>
        <p:txBody>
          <a:bodyPr vert="horz"/>
          <a:lstStyle/>
          <a:p>
            <a:r>
              <a:rPr lang="en-US" dirty="0">
                <a:solidFill>
                  <a:schemeClr val="tx2"/>
                </a:solidFill>
              </a:rPr>
              <a:t>“</a:t>
            </a:r>
            <a:r>
              <a:rPr lang="en-US" sz="1400" dirty="0">
                <a:solidFill>
                  <a:schemeClr val="tx2"/>
                </a:solidFill>
              </a:rPr>
              <a:t>Your emotional state affects the way you think and thus the choices that you make.” </a:t>
            </a:r>
            <a:r>
              <a:rPr lang="en-US" sz="1400" dirty="0">
                <a:solidFill>
                  <a:schemeClr val="accent3"/>
                </a:solidFill>
              </a:rPr>
              <a:t>– Claudia </a:t>
            </a:r>
            <a:r>
              <a:rPr lang="en-US" sz="1400" dirty="0" err="1">
                <a:solidFill>
                  <a:schemeClr val="accent3"/>
                </a:solidFill>
              </a:rPr>
              <a:t>Velandia</a:t>
            </a:r>
            <a:br>
              <a:rPr lang="en-US" sz="1400" dirty="0">
                <a:solidFill>
                  <a:schemeClr val="accent3"/>
                </a:solidFill>
              </a:rPr>
            </a:br>
            <a:endParaRPr lang="en-US" sz="1400" dirty="0">
              <a:solidFill>
                <a:schemeClr val="accent3"/>
              </a:solidFill>
            </a:endParaRPr>
          </a:p>
          <a:p>
            <a:r>
              <a:rPr lang="en-US" sz="1400" dirty="0">
                <a:solidFill>
                  <a:schemeClr val="tx2"/>
                </a:solidFill>
              </a:rPr>
              <a:t>“If you want to positively influence others, </a:t>
            </a:r>
            <a:br>
              <a:rPr lang="en-US" sz="1400" dirty="0">
                <a:solidFill>
                  <a:schemeClr val="tx2"/>
                </a:solidFill>
              </a:rPr>
            </a:br>
            <a:r>
              <a:rPr lang="en-US" sz="1400" dirty="0">
                <a:solidFill>
                  <a:schemeClr val="tx2"/>
                </a:solidFill>
              </a:rPr>
              <a:t>begin by influencing how they experience you.” </a:t>
            </a:r>
            <a:br>
              <a:rPr lang="en-US" sz="1400" dirty="0">
                <a:solidFill>
                  <a:schemeClr val="tx2"/>
                </a:solidFill>
              </a:rPr>
            </a:br>
            <a:r>
              <a:rPr lang="en-US" sz="1400" dirty="0">
                <a:solidFill>
                  <a:schemeClr val="accent3"/>
                </a:solidFill>
              </a:rPr>
              <a:t>– Sylvia Baffour</a:t>
            </a:r>
            <a:br>
              <a:rPr lang="en-US" sz="1400" dirty="0">
                <a:solidFill>
                  <a:schemeClr val="accent3"/>
                </a:solidFill>
              </a:rPr>
            </a:br>
            <a:endParaRPr lang="en-US" sz="1400" dirty="0">
              <a:solidFill>
                <a:schemeClr val="accent3"/>
              </a:solidFill>
            </a:endParaRPr>
          </a:p>
          <a:p>
            <a:r>
              <a:rPr lang="en-US" sz="1400" dirty="0">
                <a:solidFill>
                  <a:schemeClr val="tx2"/>
                </a:solidFill>
              </a:rPr>
              <a:t>“Peace is not the absence of conflict, but the ability to overcome it.” </a:t>
            </a:r>
            <a:r>
              <a:rPr lang="en-US" sz="1400" dirty="0">
                <a:solidFill>
                  <a:schemeClr val="accent3"/>
                </a:solidFill>
              </a:rPr>
              <a:t>– Mahatma Gandhi</a:t>
            </a:r>
            <a:br>
              <a:rPr lang="en-US" sz="1400" dirty="0">
                <a:solidFill>
                  <a:schemeClr val="accent3"/>
                </a:solidFill>
              </a:rPr>
            </a:br>
            <a:endParaRPr lang="en-US" sz="1400" dirty="0">
              <a:solidFill>
                <a:schemeClr val="accent3"/>
              </a:solidFill>
            </a:endParaRPr>
          </a:p>
          <a:p>
            <a:r>
              <a:rPr lang="en-US" sz="1400" dirty="0">
                <a:solidFill>
                  <a:schemeClr val="tx2"/>
                </a:solidFill>
              </a:rPr>
              <a:t>“The most important thing in communication is hearing what isn’t being said.” </a:t>
            </a:r>
            <a:r>
              <a:rPr lang="en-US" sz="1400" dirty="0">
                <a:solidFill>
                  <a:schemeClr val="accent3"/>
                </a:solidFill>
              </a:rPr>
              <a:t>– Peter Drucker</a:t>
            </a:r>
          </a:p>
          <a:p>
            <a:endParaRPr lang="en-GB" dirty="0">
              <a:solidFill>
                <a:schemeClr val="tx2"/>
              </a:solidFill>
            </a:endParaRPr>
          </a:p>
        </p:txBody>
      </p:sp>
      <p:sp>
        <p:nvSpPr>
          <p:cNvPr id="14" name="Title 1">
            <a:extLst>
              <a:ext uri="{FF2B5EF4-FFF2-40B4-BE49-F238E27FC236}">
                <a16:creationId xmlns:a16="http://schemas.microsoft.com/office/drawing/2014/main" id="{E7C20AB9-C038-A73C-9B49-AC52521F615B}"/>
              </a:ext>
            </a:extLst>
          </p:cNvPr>
          <p:cNvSpPr txBox="1">
            <a:spLocks/>
          </p:cNvSpPr>
          <p:nvPr/>
        </p:nvSpPr>
        <p:spPr>
          <a:xfrm>
            <a:off x="4342445" y="203198"/>
            <a:ext cx="4468179" cy="1388966"/>
          </a:xfrm>
          <a:prstGeom prst="rect">
            <a:avLst/>
          </a:prstGeom>
        </p:spPr>
        <p:txBody>
          <a:bodyPr>
            <a:normAutofit/>
          </a:bodyPr>
          <a:lstStyle>
            <a:lvl1pPr algn="l" defTabSz="457200" rtl="0" eaLnBrk="1" latinLnBrk="0" hangingPunct="1">
              <a:spcBef>
                <a:spcPct val="0"/>
              </a:spcBef>
              <a:buNone/>
              <a:defRPr sz="2400" b="1" i="0" kern="1200">
                <a:solidFill>
                  <a:schemeClr val="accent4"/>
                </a:solidFill>
                <a:latin typeface="+mj-lt"/>
                <a:ea typeface="+mj-ea"/>
                <a:cs typeface="Arial" panose="020B0604020202020204" pitchFamily="34" charset="0"/>
              </a:defRPr>
            </a:lvl1pPr>
          </a:lstStyle>
          <a:p>
            <a:r>
              <a:rPr lang="en-US" dirty="0">
                <a:solidFill>
                  <a:schemeClr val="accent1"/>
                </a:solidFill>
              </a:rPr>
              <a:t>Thoughts on Emotional Intelligence</a:t>
            </a:r>
          </a:p>
        </p:txBody>
      </p:sp>
      <p:pic>
        <p:nvPicPr>
          <p:cNvPr id="17" name="Picture 16">
            <a:extLst>
              <a:ext uri="{FF2B5EF4-FFF2-40B4-BE49-F238E27FC236}">
                <a16:creationId xmlns:a16="http://schemas.microsoft.com/office/drawing/2014/main" id="{50473C84-76CE-CD25-B276-6BDB71E904A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92978057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81962" y="3494248"/>
            <a:ext cx="7124899"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Understanding Corporate Culture</a:t>
            </a:r>
          </a:p>
          <a:p>
            <a:endParaRPr lang="en-US" dirty="0"/>
          </a:p>
        </p:txBody>
      </p:sp>
    </p:spTree>
    <p:custDataLst>
      <p:tags r:id="rId1"/>
    </p:custDataLst>
    <p:extLst>
      <p:ext uri="{BB962C8B-B14F-4D97-AF65-F5344CB8AC3E}">
        <p14:creationId xmlns:p14="http://schemas.microsoft.com/office/powerpoint/2010/main" val="30547476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Placeholder 20">
            <a:extLst>
              <a:ext uri="{FF2B5EF4-FFF2-40B4-BE49-F238E27FC236}">
                <a16:creationId xmlns:a16="http://schemas.microsoft.com/office/drawing/2014/main" id="{89ADD104-761D-780E-12CB-272EE4164FD5}"/>
              </a:ext>
            </a:extLst>
          </p:cNvPr>
          <p:cNvPicPr>
            <a:picLocks noChangeAspect="1"/>
          </p:cNvPicPr>
          <p:nvPr/>
        </p:nvPicPr>
        <p:blipFill rotWithShape="1">
          <a:blip r:embed="rId4"/>
          <a:srcRect l="29482" t="17757" b="42085"/>
          <a:stretch/>
        </p:blipFill>
        <p:spPr>
          <a:xfrm>
            <a:off x="2453510" y="0"/>
            <a:ext cx="6690490" cy="2143125"/>
          </a:xfrm>
          <a:prstGeom prst="rect">
            <a:avLst/>
          </a:prstGeom>
        </p:spPr>
      </p:pic>
      <p:sp>
        <p:nvSpPr>
          <p:cNvPr id="48" name="Rectangle 47">
            <a:extLst>
              <a:ext uri="{FF2B5EF4-FFF2-40B4-BE49-F238E27FC236}">
                <a16:creationId xmlns:a16="http://schemas.microsoft.com/office/drawing/2014/main" id="{0C92CD23-CEBB-FA5B-5A24-8C859C153BA3}"/>
              </a:ext>
            </a:extLst>
          </p:cNvPr>
          <p:cNvSpPr/>
          <p:nvPr/>
        </p:nvSpPr>
        <p:spPr>
          <a:xfrm>
            <a:off x="1" y="-1"/>
            <a:ext cx="6234663" cy="2143125"/>
          </a:xfrm>
          <a:prstGeom prst="rect">
            <a:avLst/>
          </a:prstGeom>
          <a:gradFill flip="none" rotWithShape="1">
            <a:gsLst>
              <a:gs pos="49000">
                <a:schemeClr val="accent4"/>
              </a:gs>
              <a:gs pos="100000">
                <a:schemeClr val="accent4">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49" name="Title 11">
            <a:extLst>
              <a:ext uri="{FF2B5EF4-FFF2-40B4-BE49-F238E27FC236}">
                <a16:creationId xmlns:a16="http://schemas.microsoft.com/office/drawing/2014/main" id="{A754366C-5AC4-F57F-B2F6-47812511CEF8}"/>
              </a:ext>
            </a:extLst>
          </p:cNvPr>
          <p:cNvSpPr>
            <a:spLocks noGrp="1"/>
          </p:cNvSpPr>
          <p:nvPr>
            <p:ph type="title"/>
          </p:nvPr>
        </p:nvSpPr>
        <p:spPr>
          <a:xfrm>
            <a:off x="387717" y="834648"/>
            <a:ext cx="8223782" cy="369054"/>
          </a:xfrm>
        </p:spPr>
        <p:txBody>
          <a:bodyPr anchor="ctr"/>
          <a:lstStyle/>
          <a:p>
            <a:r>
              <a:rPr lang="en-US" dirty="0">
                <a:solidFill>
                  <a:schemeClr val="bg1"/>
                </a:solidFill>
              </a:rPr>
              <a:t>Corporate Culture </a:t>
            </a:r>
          </a:p>
        </p:txBody>
      </p:sp>
      <p:sp>
        <p:nvSpPr>
          <p:cNvPr id="50" name="Rectangle 49">
            <a:extLst>
              <a:ext uri="{FF2B5EF4-FFF2-40B4-BE49-F238E27FC236}">
                <a16:creationId xmlns:a16="http://schemas.microsoft.com/office/drawing/2014/main" id="{D1554CAC-E18B-F1BE-C237-1D711F44732E}"/>
              </a:ext>
            </a:extLst>
          </p:cNvPr>
          <p:cNvSpPr/>
          <p:nvPr/>
        </p:nvSpPr>
        <p:spPr>
          <a:xfrm>
            <a:off x="1" y="2143124"/>
            <a:ext cx="2272668" cy="3000375"/>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52" name="Rectangle 51">
            <a:extLst>
              <a:ext uri="{FF2B5EF4-FFF2-40B4-BE49-F238E27FC236}">
                <a16:creationId xmlns:a16="http://schemas.microsoft.com/office/drawing/2014/main" id="{FBE44A1C-179B-9780-AEDF-90CB94DD1A83}"/>
              </a:ext>
            </a:extLst>
          </p:cNvPr>
          <p:cNvSpPr/>
          <p:nvPr/>
        </p:nvSpPr>
        <p:spPr>
          <a:xfrm>
            <a:off x="4499608" y="2143124"/>
            <a:ext cx="2272668" cy="3000375"/>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64" name="TextBox 63">
            <a:extLst>
              <a:ext uri="{FF2B5EF4-FFF2-40B4-BE49-F238E27FC236}">
                <a16:creationId xmlns:a16="http://schemas.microsoft.com/office/drawing/2014/main" id="{CB0283BE-211D-A258-6812-178CEABEF063}"/>
              </a:ext>
            </a:extLst>
          </p:cNvPr>
          <p:cNvSpPr txBox="1"/>
          <p:nvPr/>
        </p:nvSpPr>
        <p:spPr>
          <a:xfrm>
            <a:off x="197201" y="2350437"/>
            <a:ext cx="1930683" cy="2462213"/>
          </a:xfrm>
          <a:prstGeom prst="rect">
            <a:avLst/>
          </a:prstGeom>
          <a:noFill/>
        </p:spPr>
        <p:txBody>
          <a:bodyPr wrap="square">
            <a:spAutoFit/>
          </a:bodyPr>
          <a:lstStyle/>
          <a:p>
            <a:pPr lvl="0" algn="ctr"/>
            <a:r>
              <a:rPr lang="en-US" sz="1100" baseline="0" dirty="0">
                <a:solidFill>
                  <a:schemeClr val="tx2"/>
                </a:solidFill>
              </a:rPr>
              <a:t>“The beliefs and behaviors that determine how a company’s employees and management interact and handle outside business transactions. Often corporate culture is implied, not expressly defined, and develops organically over time from the cumulative traits of the people the company hires.”</a:t>
            </a:r>
            <a:br>
              <a:rPr lang="en-US" sz="1100" baseline="0" dirty="0">
                <a:solidFill>
                  <a:schemeClr val="tx2"/>
                </a:solidFill>
              </a:rPr>
            </a:br>
            <a:br>
              <a:rPr lang="en-US" sz="1100" baseline="0" dirty="0">
                <a:solidFill>
                  <a:schemeClr val="tx2"/>
                </a:solidFill>
              </a:rPr>
            </a:br>
            <a:r>
              <a:rPr lang="en-US" sz="1100" i="1" baseline="0" dirty="0">
                <a:solidFill>
                  <a:schemeClr val="tx2"/>
                </a:solidFill>
              </a:rPr>
              <a:t>Investopedia</a:t>
            </a:r>
            <a:endParaRPr lang="en-US" sz="1100" dirty="0">
              <a:solidFill>
                <a:schemeClr val="tx2"/>
              </a:solidFill>
            </a:endParaRPr>
          </a:p>
        </p:txBody>
      </p:sp>
      <p:sp>
        <p:nvSpPr>
          <p:cNvPr id="65" name="TextBox 64">
            <a:extLst>
              <a:ext uri="{FF2B5EF4-FFF2-40B4-BE49-F238E27FC236}">
                <a16:creationId xmlns:a16="http://schemas.microsoft.com/office/drawing/2014/main" id="{61B76405-8782-A0DB-BC1A-DD56B7466C7D}"/>
              </a:ext>
            </a:extLst>
          </p:cNvPr>
          <p:cNvSpPr txBox="1"/>
          <p:nvPr/>
        </p:nvSpPr>
        <p:spPr>
          <a:xfrm>
            <a:off x="2496161" y="2350437"/>
            <a:ext cx="1889125" cy="1446550"/>
          </a:xfrm>
          <a:prstGeom prst="rect">
            <a:avLst/>
          </a:prstGeom>
          <a:noFill/>
        </p:spPr>
        <p:txBody>
          <a:bodyPr wrap="square">
            <a:spAutoFit/>
          </a:bodyPr>
          <a:lstStyle>
            <a:defPPr>
              <a:defRPr lang="en-US"/>
            </a:defPPr>
            <a:lvl1pPr lvl="0">
              <a:defRPr sz="1100" baseline="0"/>
            </a:lvl1pPr>
          </a:lstStyle>
          <a:p>
            <a:pPr algn="ctr"/>
            <a:r>
              <a:rPr lang="en-US" dirty="0">
                <a:solidFill>
                  <a:schemeClr val="tx2"/>
                </a:solidFill>
              </a:rPr>
              <a:t>A company’s culture will be reflected in its dress code, business hours, office setup, employee benefits, turnover, hiring decisions, treatment of clients, client satisfaction, and every other aspect of operations.</a:t>
            </a:r>
          </a:p>
        </p:txBody>
      </p:sp>
      <p:sp>
        <p:nvSpPr>
          <p:cNvPr id="66" name="TextBox 65">
            <a:extLst>
              <a:ext uri="{FF2B5EF4-FFF2-40B4-BE49-F238E27FC236}">
                <a16:creationId xmlns:a16="http://schemas.microsoft.com/office/drawing/2014/main" id="{D2159E7B-6307-1AF3-919C-D7CDB87FB84F}"/>
              </a:ext>
            </a:extLst>
          </p:cNvPr>
          <p:cNvSpPr txBox="1"/>
          <p:nvPr/>
        </p:nvSpPr>
        <p:spPr>
          <a:xfrm>
            <a:off x="4762990" y="2350437"/>
            <a:ext cx="1881793" cy="1277273"/>
          </a:xfrm>
          <a:prstGeom prst="rect">
            <a:avLst/>
          </a:prstGeom>
          <a:noFill/>
        </p:spPr>
        <p:txBody>
          <a:bodyPr wrap="square">
            <a:spAutoFit/>
          </a:bodyPr>
          <a:lstStyle>
            <a:defPPr>
              <a:defRPr lang="en-US"/>
            </a:defPPr>
            <a:lvl1pPr lvl="0">
              <a:defRPr sz="1100" baseline="0"/>
            </a:lvl1pPr>
          </a:lstStyle>
          <a:p>
            <a:pPr algn="ctr"/>
            <a:r>
              <a:rPr lang="en-US" dirty="0">
                <a:solidFill>
                  <a:schemeClr val="tx2"/>
                </a:solidFill>
              </a:rPr>
              <a:t>Corporate culture is also influenced by national cultures and traditions, economic trends, international trade, company size, </a:t>
            </a:r>
            <a:br>
              <a:rPr lang="en-US" dirty="0">
                <a:solidFill>
                  <a:schemeClr val="tx2"/>
                </a:solidFill>
              </a:rPr>
            </a:br>
            <a:r>
              <a:rPr lang="en-US" dirty="0">
                <a:solidFill>
                  <a:schemeClr val="tx2"/>
                </a:solidFill>
              </a:rPr>
              <a:t>and products.</a:t>
            </a:r>
          </a:p>
        </p:txBody>
      </p:sp>
      <p:sp>
        <p:nvSpPr>
          <p:cNvPr id="67" name="TextBox 66">
            <a:extLst>
              <a:ext uri="{FF2B5EF4-FFF2-40B4-BE49-F238E27FC236}">
                <a16:creationId xmlns:a16="http://schemas.microsoft.com/office/drawing/2014/main" id="{80DDC7D1-CB53-4961-BAA2-B23AB132493B}"/>
              </a:ext>
            </a:extLst>
          </p:cNvPr>
          <p:cNvSpPr txBox="1"/>
          <p:nvPr/>
        </p:nvSpPr>
        <p:spPr>
          <a:xfrm>
            <a:off x="7035658" y="2350437"/>
            <a:ext cx="1889267" cy="1446550"/>
          </a:xfrm>
          <a:prstGeom prst="rect">
            <a:avLst/>
          </a:prstGeom>
          <a:noFill/>
        </p:spPr>
        <p:txBody>
          <a:bodyPr wrap="square">
            <a:spAutoFit/>
          </a:bodyPr>
          <a:lstStyle>
            <a:defPPr>
              <a:defRPr lang="en-US"/>
            </a:defPPr>
            <a:lvl1pPr lvl="0">
              <a:defRPr sz="1100" baseline="0"/>
            </a:lvl1pPr>
          </a:lstStyle>
          <a:p>
            <a:pPr algn="ctr"/>
            <a:r>
              <a:rPr lang="en-US" dirty="0">
                <a:solidFill>
                  <a:schemeClr val="tx2"/>
                </a:solidFill>
              </a:rPr>
              <a:t>Corporate cultures, whether shaped intentionally or grown organically, reach to the core of a company’s ideology and practice, </a:t>
            </a:r>
            <a:br>
              <a:rPr lang="en-US" dirty="0">
                <a:solidFill>
                  <a:schemeClr val="tx2"/>
                </a:solidFill>
              </a:rPr>
            </a:br>
            <a:r>
              <a:rPr lang="en-US" dirty="0">
                <a:solidFill>
                  <a:schemeClr val="tx2"/>
                </a:solidFill>
              </a:rPr>
              <a:t>and affect every aspect </a:t>
            </a:r>
            <a:br>
              <a:rPr lang="en-US" dirty="0">
                <a:solidFill>
                  <a:schemeClr val="tx2"/>
                </a:solidFill>
              </a:rPr>
            </a:br>
            <a:r>
              <a:rPr lang="en-US" dirty="0">
                <a:solidFill>
                  <a:schemeClr val="tx2"/>
                </a:solidFill>
              </a:rPr>
              <a:t>of a business.</a:t>
            </a:r>
          </a:p>
        </p:txBody>
      </p:sp>
    </p:spTree>
    <p:custDataLst>
      <p:tags r:id="rId1"/>
    </p:custDataLst>
    <p:extLst>
      <p:ext uri="{BB962C8B-B14F-4D97-AF65-F5344CB8AC3E}">
        <p14:creationId xmlns:p14="http://schemas.microsoft.com/office/powerpoint/2010/main" val="124809901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4329C4A-FEF5-8E4B-AFFE-F2E58921A6ED}"/>
              </a:ext>
            </a:extLst>
          </p:cNvPr>
          <p:cNvGrpSpPr/>
          <p:nvPr/>
        </p:nvGrpSpPr>
        <p:grpSpPr>
          <a:xfrm>
            <a:off x="0" y="0"/>
            <a:ext cx="3180946" cy="5143500"/>
            <a:chOff x="0" y="0"/>
            <a:chExt cx="4039812" cy="5143500"/>
          </a:xfrm>
        </p:grpSpPr>
        <p:sp>
          <p:nvSpPr>
            <p:cNvPr id="11" name="Freeform 59">
              <a:extLst>
                <a:ext uri="{FF2B5EF4-FFF2-40B4-BE49-F238E27FC236}">
                  <a16:creationId xmlns:a16="http://schemas.microsoft.com/office/drawing/2014/main" id="{76630B3D-8922-1F43-B455-FE8C19EA867A}"/>
                </a:ext>
              </a:extLst>
            </p:cNvPr>
            <p:cNvSpPr/>
            <p:nvPr/>
          </p:nvSpPr>
          <p:spPr>
            <a:xfrm>
              <a:off x="110111"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bg2">
                    <a:lumMod val="9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Freeform 60">
              <a:extLst>
                <a:ext uri="{FF2B5EF4-FFF2-40B4-BE49-F238E27FC236}">
                  <a16:creationId xmlns:a16="http://schemas.microsoft.com/office/drawing/2014/main" id="{835461AA-5178-4F49-BE72-56CA3CB8194B}"/>
                </a:ext>
              </a:extLst>
            </p:cNvPr>
            <p:cNvSpPr/>
            <p:nvPr/>
          </p:nvSpPr>
          <p:spPr>
            <a:xfrm>
              <a:off x="0" y="0"/>
              <a:ext cx="3929701" cy="5143500"/>
            </a:xfrm>
            <a:custGeom>
              <a:avLst/>
              <a:gdLst>
                <a:gd name="connsiteX0" fmla="*/ 0 w 3929701"/>
                <a:gd name="connsiteY0" fmla="*/ 0 h 5143500"/>
                <a:gd name="connsiteX1" fmla="*/ 3525500 w 3929701"/>
                <a:gd name="connsiteY1" fmla="*/ 0 h 5143500"/>
                <a:gd name="connsiteX2" fmla="*/ 3493111 w 3929701"/>
                <a:gd name="connsiteY2" fmla="*/ 56160 h 5143500"/>
                <a:gd name="connsiteX3" fmla="*/ 3233513 w 3929701"/>
                <a:gd name="connsiteY3" fmla="*/ 3221835 h 5143500"/>
                <a:gd name="connsiteX4" fmla="*/ 3798129 w 3929701"/>
                <a:gd name="connsiteY4" fmla="*/ 4903297 h 5143500"/>
                <a:gd name="connsiteX5" fmla="*/ 3929701 w 3929701"/>
                <a:gd name="connsiteY5" fmla="*/ 5143500 h 5143500"/>
                <a:gd name="connsiteX6" fmla="*/ 0 w 392970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701" h="5143500">
                  <a:moveTo>
                    <a:pt x="0" y="0"/>
                  </a:moveTo>
                  <a:lnTo>
                    <a:pt x="3525500" y="0"/>
                  </a:lnTo>
                  <a:lnTo>
                    <a:pt x="3493111" y="56160"/>
                  </a:lnTo>
                  <a:cubicBezTo>
                    <a:pt x="3111631" y="805217"/>
                    <a:pt x="2991404" y="1971885"/>
                    <a:pt x="3233513" y="3221835"/>
                  </a:cubicBezTo>
                  <a:cubicBezTo>
                    <a:pt x="3354568" y="3846810"/>
                    <a:pt x="3551882" y="4418647"/>
                    <a:pt x="3798129" y="4903297"/>
                  </a:cubicBezTo>
                  <a:lnTo>
                    <a:pt x="3929701" y="5143500"/>
                  </a:lnTo>
                  <a:lnTo>
                    <a:pt x="0" y="5143500"/>
                  </a:lnTo>
                  <a:close/>
                </a:path>
              </a:pathLst>
            </a:custGeom>
            <a:gradFill flip="none" rotWithShape="1">
              <a:gsLst>
                <a:gs pos="0">
                  <a:schemeClr val="accent2">
                    <a:lumMod val="0"/>
                    <a:lumOff val="100000"/>
                  </a:schemeClr>
                </a:gs>
                <a:gs pos="35000">
                  <a:schemeClr val="accent2">
                    <a:lumMod val="0"/>
                    <a:lumOff val="100000"/>
                  </a:schemeClr>
                </a:gs>
                <a:gs pos="100000">
                  <a:schemeClr val="tx2">
                    <a:lumMod val="20000"/>
                    <a:lumOff val="8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83CCC575-3CF7-324A-9539-F9CF791C9FF7}"/>
              </a:ext>
            </a:extLst>
          </p:cNvPr>
          <p:cNvPicPr>
            <a:picLocks noChangeAspect="1"/>
          </p:cNvPicPr>
          <p:nvPr/>
        </p:nvPicPr>
        <p:blipFill rotWithShape="1">
          <a:blip r:embed="rId4" cstate="print">
            <a:duotone>
              <a:schemeClr val="bg2">
                <a:shade val="45000"/>
                <a:satMod val="135000"/>
              </a:schemeClr>
              <a:prstClr val="white"/>
            </a:duotone>
            <a:alphaModFix amt="10000"/>
            <a:extLst>
              <a:ext uri="{28A0092B-C50C-407E-A947-70E740481C1C}">
                <a14:useLocalDpi xmlns:a14="http://schemas.microsoft.com/office/drawing/2010/main"/>
              </a:ext>
            </a:extLst>
          </a:blip>
          <a:srcRect l="8933" r="-2"/>
          <a:stretch/>
        </p:blipFill>
        <p:spPr>
          <a:xfrm>
            <a:off x="-16435" y="8114"/>
            <a:ext cx="2517126" cy="5135386"/>
          </a:xfrm>
          <a:prstGeom prst="rect">
            <a:avLst/>
          </a:prstGeom>
        </p:spPr>
      </p:pic>
      <p:sp>
        <p:nvSpPr>
          <p:cNvPr id="13" name="Title 4">
            <a:extLst>
              <a:ext uri="{FF2B5EF4-FFF2-40B4-BE49-F238E27FC236}">
                <a16:creationId xmlns:a16="http://schemas.microsoft.com/office/drawing/2014/main" id="{E44C51B1-B432-1649-A161-D5CE893948D0}"/>
              </a:ext>
            </a:extLst>
          </p:cNvPr>
          <p:cNvSpPr txBox="1">
            <a:spLocks/>
          </p:cNvSpPr>
          <p:nvPr/>
        </p:nvSpPr>
        <p:spPr>
          <a:xfrm>
            <a:off x="418390" y="1969830"/>
            <a:ext cx="2384087" cy="1203839"/>
          </a:xfrm>
          <a:prstGeom prst="rect">
            <a:avLst/>
          </a:prstGeom>
        </p:spPr>
        <p:txBody>
          <a:bodyPr spcFirstLastPara="1" vert="horz" wrap="square" lIns="91425" tIns="91425" rIns="91425" bIns="91425" rtlCol="0" anchor="t" anchorCtr="0">
            <a:noAutofit/>
          </a:bodyPr>
          <a:lstStyle>
            <a:lvl1pPr lvl="0" algn="l" defTabSz="685783" rtl="0" eaLnBrk="1" latinLnBrk="0" hangingPunct="1">
              <a:lnSpc>
                <a:spcPct val="90000"/>
              </a:lnSpc>
              <a:spcBef>
                <a:spcPts val="0"/>
              </a:spcBef>
              <a:spcAft>
                <a:spcPts val="0"/>
              </a:spcAft>
              <a:buSzPts val="1200"/>
              <a:buNone/>
              <a:defRPr sz="2100" b="1" kern="1200" spc="-113">
                <a:solidFill>
                  <a:schemeClr val="accent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en-US" sz="3200" dirty="0">
                <a:solidFill>
                  <a:schemeClr val="accent3"/>
                </a:solidFill>
              </a:rPr>
              <a:t>Today’s</a:t>
            </a:r>
          </a:p>
          <a:p>
            <a:r>
              <a:rPr lang="en-US" sz="3200" dirty="0">
                <a:solidFill>
                  <a:schemeClr val="accent3"/>
                </a:solidFill>
              </a:rPr>
              <a:t>Speaker</a:t>
            </a:r>
          </a:p>
        </p:txBody>
      </p:sp>
      <p:sp>
        <p:nvSpPr>
          <p:cNvPr id="17" name="TextBox 16">
            <a:extLst>
              <a:ext uri="{FF2B5EF4-FFF2-40B4-BE49-F238E27FC236}">
                <a16:creationId xmlns:a16="http://schemas.microsoft.com/office/drawing/2014/main" id="{C3812272-6F18-4D46-A79B-DF234A09707C}"/>
              </a:ext>
            </a:extLst>
          </p:cNvPr>
          <p:cNvSpPr txBox="1"/>
          <p:nvPr/>
        </p:nvSpPr>
        <p:spPr>
          <a:xfrm>
            <a:off x="3142846" y="699516"/>
            <a:ext cx="2782110" cy="618631"/>
          </a:xfrm>
          <a:prstGeom prst="rect">
            <a:avLst/>
          </a:prstGeom>
          <a:noFill/>
        </p:spPr>
        <p:txBody>
          <a:bodyPr wrap="square" rtlCol="0">
            <a:spAutoFit/>
          </a:bodyPr>
          <a:lstStyle/>
          <a:p>
            <a:pPr>
              <a:lnSpc>
                <a:spcPct val="90000"/>
              </a:lnSpc>
            </a:pPr>
            <a:r>
              <a:rPr lang="en-GB" sz="1600" b="1" dirty="0">
                <a:solidFill>
                  <a:schemeClr val="accent1"/>
                </a:solidFill>
              </a:rPr>
              <a:t>Sandy Kaminski </a:t>
            </a:r>
            <a:br>
              <a:rPr lang="en-GB" sz="1400" b="1" dirty="0">
                <a:solidFill>
                  <a:schemeClr val="accent1"/>
                </a:solidFill>
              </a:rPr>
            </a:br>
            <a:r>
              <a:rPr lang="en-GB" sz="1100" b="1" dirty="0">
                <a:solidFill>
                  <a:schemeClr val="accent3"/>
                </a:solidFill>
              </a:rPr>
              <a:t>GPHR, SPHR, SHRM-SCP</a:t>
            </a:r>
            <a:br>
              <a:rPr lang="en-GB" sz="1200" dirty="0">
                <a:solidFill>
                  <a:schemeClr val="accent3"/>
                </a:solidFill>
              </a:rPr>
            </a:br>
            <a:r>
              <a:rPr lang="en-GB" sz="1100" b="1" dirty="0">
                <a:solidFill>
                  <a:schemeClr val="accent3"/>
                </a:solidFill>
              </a:rPr>
              <a:t>Vice President of Client Development</a:t>
            </a:r>
            <a:endParaRPr lang="en-US" sz="1600" b="1" dirty="0">
              <a:solidFill>
                <a:schemeClr val="accent3"/>
              </a:solidFill>
              <a:latin typeface="+mj-lt"/>
              <a:ea typeface="Open Sans" panose="020B0606030504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68FB221-42E6-6544-B51A-67640C5472BF}"/>
              </a:ext>
            </a:extLst>
          </p:cNvPr>
          <p:cNvSpPr/>
          <p:nvPr/>
        </p:nvSpPr>
        <p:spPr>
          <a:xfrm>
            <a:off x="3142846" y="1460057"/>
            <a:ext cx="2782110" cy="3000821"/>
          </a:xfrm>
          <a:prstGeom prst="rect">
            <a:avLst/>
          </a:prstGeom>
        </p:spPr>
        <p:txBody>
          <a:bodyPr wrap="square">
            <a:spAutoFit/>
          </a:bodyPr>
          <a:lstStyle/>
          <a:p>
            <a:r>
              <a:rPr lang="en-GB" sz="1050" dirty="0">
                <a:solidFill>
                  <a:schemeClr val="bg2">
                    <a:lumMod val="50000"/>
                  </a:schemeClr>
                </a:solidFill>
              </a:rPr>
              <a:t>Sandy Kaminski has over 20 years of experience working in the human resource field. Her years of experience were gained primarily by working in Professional Employer Organizations (PEO) and Human Resource Outsourcing (HRO) divisions.</a:t>
            </a:r>
            <a:br>
              <a:rPr lang="en-GB" sz="1050" dirty="0">
                <a:solidFill>
                  <a:schemeClr val="bg2">
                    <a:lumMod val="50000"/>
                  </a:schemeClr>
                </a:solidFill>
              </a:rPr>
            </a:br>
            <a:endParaRPr lang="en-GB" sz="1050" dirty="0">
              <a:solidFill>
                <a:schemeClr val="bg2">
                  <a:lumMod val="50000"/>
                </a:schemeClr>
              </a:solidFill>
            </a:endParaRPr>
          </a:p>
          <a:p>
            <a:r>
              <a:rPr lang="en-GB" sz="1050" dirty="0">
                <a:solidFill>
                  <a:schemeClr val="bg2">
                    <a:lumMod val="50000"/>
                  </a:schemeClr>
                </a:solidFill>
              </a:rPr>
              <a:t>Sandy obtained a Bachelor of Business Administration degree and a Master of Business Administration degree from Walsh College. Additionally, she holds the Global Professional in Human Resources (GPHR) and Senior Professional in Human Resources (SPHR) certifications from the HR Certification Institute as well as the SHRM Senior Certified Professional (SHRM-SCP) certification from the Society for Human Resource Management.</a:t>
            </a:r>
          </a:p>
        </p:txBody>
      </p:sp>
      <p:pic>
        <p:nvPicPr>
          <p:cNvPr id="3" name="Picture Placeholder 2" descr="A person smiling for the camera&#10;&#10;Description automatically generated with low confidence">
            <a:extLst>
              <a:ext uri="{FF2B5EF4-FFF2-40B4-BE49-F238E27FC236}">
                <a16:creationId xmlns:a16="http://schemas.microsoft.com/office/drawing/2014/main" id="{A70C32E0-AB5C-D878-6860-B49496DF8276}"/>
              </a:ext>
            </a:extLst>
          </p:cNvPr>
          <p:cNvPicPr>
            <a:picLocks noGrp="1" noChangeAspect="1"/>
          </p:cNvPicPr>
          <p:nvPr>
            <p:ph type="pic" sz="quarter" idx="12"/>
          </p:nvPr>
        </p:nvPicPr>
        <p:blipFill rotWithShape="1">
          <a:blip r:embed="rId5"/>
          <a:srcRect l="26804" t="7302" r="19478" b="28077"/>
          <a:stretch/>
        </p:blipFill>
        <p:spPr>
          <a:xfrm>
            <a:off x="6189961" y="699315"/>
            <a:ext cx="2293639" cy="3761564"/>
          </a:xfrm>
        </p:spPr>
      </p:pic>
    </p:spTree>
    <p:custDataLst>
      <p:tags r:id="rId1"/>
    </p:custDataLst>
    <p:extLst>
      <p:ext uri="{BB962C8B-B14F-4D97-AF65-F5344CB8AC3E}">
        <p14:creationId xmlns:p14="http://schemas.microsoft.com/office/powerpoint/2010/main" val="529175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ppt_x"/>
                                          </p:val>
                                        </p:tav>
                                        <p:tav tm="100000">
                                          <p:val>
                                            <p:strVal val="#ppt_x"/>
                                          </p:val>
                                        </p:tav>
                                      </p:tavLst>
                                    </p:anim>
                                    <p:anim calcmode="lin" valueType="num">
                                      <p:cBhvr additive="base">
                                        <p:cTn id="8" dur="3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300" fill="hold"/>
                                        <p:tgtEl>
                                          <p:spTgt spid="18"/>
                                        </p:tgtEl>
                                        <p:attrNameLst>
                                          <p:attrName>ppt_x</p:attrName>
                                        </p:attrNameLst>
                                      </p:cBhvr>
                                      <p:tavLst>
                                        <p:tav tm="0">
                                          <p:val>
                                            <p:strVal val="#ppt_x"/>
                                          </p:val>
                                        </p:tav>
                                        <p:tav tm="100000">
                                          <p:val>
                                            <p:strVal val="#ppt_x"/>
                                          </p:val>
                                        </p:tav>
                                      </p:tavLst>
                                    </p:anim>
                                    <p:anim calcmode="lin" valueType="num">
                                      <p:cBhvr additive="base">
                                        <p:cTn id="12" dur="3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97202" y="3539968"/>
            <a:ext cx="7424969"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Importance of Company Culture</a:t>
            </a:r>
          </a:p>
          <a:p>
            <a:endParaRPr lang="en-US" dirty="0"/>
          </a:p>
        </p:txBody>
      </p:sp>
    </p:spTree>
    <p:custDataLst>
      <p:tags r:id="rId1"/>
    </p:custDataLst>
    <p:extLst>
      <p:ext uri="{BB962C8B-B14F-4D97-AF65-F5344CB8AC3E}">
        <p14:creationId xmlns:p14="http://schemas.microsoft.com/office/powerpoint/2010/main" val="332625377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Placeholder 20">
            <a:extLst>
              <a:ext uri="{FF2B5EF4-FFF2-40B4-BE49-F238E27FC236}">
                <a16:creationId xmlns:a16="http://schemas.microsoft.com/office/drawing/2014/main" id="{89ADD104-761D-780E-12CB-272EE4164FD5}"/>
              </a:ext>
            </a:extLst>
          </p:cNvPr>
          <p:cNvPicPr>
            <a:picLocks noChangeAspect="1"/>
          </p:cNvPicPr>
          <p:nvPr/>
        </p:nvPicPr>
        <p:blipFill>
          <a:blip r:embed="rId4"/>
          <a:srcRect t="21527" b="21527"/>
          <a:stretch/>
        </p:blipFill>
        <p:spPr>
          <a:xfrm>
            <a:off x="430335" y="0"/>
            <a:ext cx="8742240" cy="2800350"/>
          </a:xfrm>
          <a:prstGeom prst="rect">
            <a:avLst/>
          </a:prstGeom>
        </p:spPr>
      </p:pic>
      <p:sp>
        <p:nvSpPr>
          <p:cNvPr id="48" name="Rectangle 47">
            <a:extLst>
              <a:ext uri="{FF2B5EF4-FFF2-40B4-BE49-F238E27FC236}">
                <a16:creationId xmlns:a16="http://schemas.microsoft.com/office/drawing/2014/main" id="{0C92CD23-CEBB-FA5B-5A24-8C859C153BA3}"/>
              </a:ext>
            </a:extLst>
          </p:cNvPr>
          <p:cNvSpPr/>
          <p:nvPr/>
        </p:nvSpPr>
        <p:spPr>
          <a:xfrm>
            <a:off x="1" y="-1"/>
            <a:ext cx="6234663" cy="2800351"/>
          </a:xfrm>
          <a:prstGeom prst="rect">
            <a:avLst/>
          </a:prstGeom>
          <a:gradFill flip="none" rotWithShape="1">
            <a:gsLst>
              <a:gs pos="49000">
                <a:schemeClr val="accent4"/>
              </a:gs>
              <a:gs pos="100000">
                <a:schemeClr val="accent4">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49" name="Title 11">
            <a:extLst>
              <a:ext uri="{FF2B5EF4-FFF2-40B4-BE49-F238E27FC236}">
                <a16:creationId xmlns:a16="http://schemas.microsoft.com/office/drawing/2014/main" id="{A754366C-5AC4-F57F-B2F6-47812511CEF8}"/>
              </a:ext>
            </a:extLst>
          </p:cNvPr>
          <p:cNvSpPr>
            <a:spLocks noGrp="1"/>
          </p:cNvSpPr>
          <p:nvPr>
            <p:ph type="title"/>
          </p:nvPr>
        </p:nvSpPr>
        <p:spPr>
          <a:xfrm>
            <a:off x="430335" y="447676"/>
            <a:ext cx="5599975" cy="1885950"/>
          </a:xfrm>
        </p:spPr>
        <p:txBody>
          <a:bodyPr anchor="ctr"/>
          <a:lstStyle/>
          <a:p>
            <a:r>
              <a:rPr lang="en-US" kern="1200" dirty="0">
                <a:solidFill>
                  <a:schemeClr val="bg1"/>
                </a:solidFill>
                <a:latin typeface="+mj-lt"/>
                <a:ea typeface="+mj-ea"/>
                <a:cs typeface="+mj-cs"/>
              </a:rPr>
              <a:t>Importance of </a:t>
            </a:r>
            <a:br>
              <a:rPr lang="en-US" kern="1200" dirty="0">
                <a:solidFill>
                  <a:schemeClr val="bg1"/>
                </a:solidFill>
                <a:latin typeface="+mj-lt"/>
                <a:ea typeface="+mj-ea"/>
                <a:cs typeface="+mj-cs"/>
              </a:rPr>
            </a:br>
            <a:r>
              <a:rPr lang="en-US" kern="1200" dirty="0">
                <a:solidFill>
                  <a:schemeClr val="bg1"/>
                </a:solidFill>
                <a:latin typeface="+mj-lt"/>
                <a:ea typeface="+mj-ea"/>
                <a:cs typeface="+mj-cs"/>
              </a:rPr>
              <a:t>Company Culture</a:t>
            </a:r>
            <a:endParaRPr lang="en-US" dirty="0">
              <a:solidFill>
                <a:schemeClr val="bg1"/>
              </a:solidFill>
            </a:endParaRPr>
          </a:p>
        </p:txBody>
      </p:sp>
      <p:sp>
        <p:nvSpPr>
          <p:cNvPr id="50" name="Rectangle 49">
            <a:extLst>
              <a:ext uri="{FF2B5EF4-FFF2-40B4-BE49-F238E27FC236}">
                <a16:creationId xmlns:a16="http://schemas.microsoft.com/office/drawing/2014/main" id="{D1554CAC-E18B-F1BE-C237-1D711F44732E}"/>
              </a:ext>
            </a:extLst>
          </p:cNvPr>
          <p:cNvSpPr/>
          <p:nvPr/>
        </p:nvSpPr>
        <p:spPr>
          <a:xfrm>
            <a:off x="-1" y="2800352"/>
            <a:ext cx="2977001" cy="2343148"/>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52" name="Rectangle 51">
            <a:extLst>
              <a:ext uri="{FF2B5EF4-FFF2-40B4-BE49-F238E27FC236}">
                <a16:creationId xmlns:a16="http://schemas.microsoft.com/office/drawing/2014/main" id="{FBE44A1C-179B-9780-AEDF-90CB94DD1A83}"/>
              </a:ext>
            </a:extLst>
          </p:cNvPr>
          <p:cNvSpPr/>
          <p:nvPr/>
        </p:nvSpPr>
        <p:spPr>
          <a:xfrm>
            <a:off x="6108621" y="2800350"/>
            <a:ext cx="3063954" cy="2343148"/>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dirty="0">
              <a:latin typeface="Lato Light" charset="0"/>
              <a:ea typeface="Lato Light" charset="0"/>
              <a:cs typeface="Lato Light" charset="0"/>
            </a:endParaRPr>
          </a:p>
        </p:txBody>
      </p:sp>
      <p:sp>
        <p:nvSpPr>
          <p:cNvPr id="64" name="TextBox 63">
            <a:extLst>
              <a:ext uri="{FF2B5EF4-FFF2-40B4-BE49-F238E27FC236}">
                <a16:creationId xmlns:a16="http://schemas.microsoft.com/office/drawing/2014/main" id="{CB0283BE-211D-A258-6812-178CEABEF063}"/>
              </a:ext>
            </a:extLst>
          </p:cNvPr>
          <p:cNvSpPr txBox="1"/>
          <p:nvPr/>
        </p:nvSpPr>
        <p:spPr>
          <a:xfrm>
            <a:off x="483612" y="3922217"/>
            <a:ext cx="2009775" cy="430887"/>
          </a:xfrm>
          <a:prstGeom prst="rect">
            <a:avLst/>
          </a:prstGeom>
          <a:noFill/>
        </p:spPr>
        <p:txBody>
          <a:bodyPr wrap="square">
            <a:spAutoFit/>
          </a:bodyPr>
          <a:lstStyle>
            <a:defPPr>
              <a:defRPr lang="en-US"/>
            </a:defPPr>
            <a:lvl1pPr lvl="0">
              <a:defRPr sz="1100" baseline="0">
                <a:solidFill>
                  <a:schemeClr val="tx2"/>
                </a:solidFill>
              </a:defRPr>
            </a:lvl1pPr>
          </a:lstStyle>
          <a:p>
            <a:pPr algn="ctr"/>
            <a:r>
              <a:rPr lang="en-US" dirty="0"/>
              <a:t>Supports important </a:t>
            </a:r>
            <a:br>
              <a:rPr lang="en-US" dirty="0"/>
            </a:br>
            <a:r>
              <a:rPr lang="en-US" dirty="0"/>
              <a:t>business objectives.</a:t>
            </a:r>
          </a:p>
        </p:txBody>
      </p:sp>
      <p:sp>
        <p:nvSpPr>
          <p:cNvPr id="65" name="TextBox 64">
            <a:extLst>
              <a:ext uri="{FF2B5EF4-FFF2-40B4-BE49-F238E27FC236}">
                <a16:creationId xmlns:a16="http://schemas.microsoft.com/office/drawing/2014/main" id="{61B76405-8782-A0DB-BC1A-DD56B7466C7D}"/>
              </a:ext>
            </a:extLst>
          </p:cNvPr>
          <p:cNvSpPr txBox="1"/>
          <p:nvPr/>
        </p:nvSpPr>
        <p:spPr>
          <a:xfrm>
            <a:off x="3430974" y="3883744"/>
            <a:ext cx="2288544" cy="769441"/>
          </a:xfrm>
          <a:prstGeom prst="rect">
            <a:avLst/>
          </a:prstGeom>
          <a:noFill/>
        </p:spPr>
        <p:txBody>
          <a:bodyPr wrap="square">
            <a:spAutoFit/>
          </a:bodyPr>
          <a:lstStyle>
            <a:defPPr>
              <a:defRPr lang="en-US"/>
            </a:defPPr>
            <a:lvl1pPr lvl="0">
              <a:defRPr sz="1100" baseline="0">
                <a:solidFill>
                  <a:schemeClr val="tx2"/>
                </a:solidFill>
              </a:defRPr>
            </a:lvl1pPr>
          </a:lstStyle>
          <a:p>
            <a:pPr algn="ctr"/>
            <a:r>
              <a:rPr lang="en-US" dirty="0"/>
              <a:t>For a company focused on innovation, fostering a culture of innovation can be critical to maintaining a competitive edge.</a:t>
            </a:r>
          </a:p>
        </p:txBody>
      </p:sp>
      <p:sp>
        <p:nvSpPr>
          <p:cNvPr id="66" name="TextBox 65">
            <a:extLst>
              <a:ext uri="{FF2B5EF4-FFF2-40B4-BE49-F238E27FC236}">
                <a16:creationId xmlns:a16="http://schemas.microsoft.com/office/drawing/2014/main" id="{D2159E7B-6307-1AF3-919C-D7CDB87FB84F}"/>
              </a:ext>
            </a:extLst>
          </p:cNvPr>
          <p:cNvSpPr txBox="1"/>
          <p:nvPr/>
        </p:nvSpPr>
        <p:spPr>
          <a:xfrm>
            <a:off x="6586538" y="3865250"/>
            <a:ext cx="2108120" cy="769441"/>
          </a:xfrm>
          <a:prstGeom prst="rect">
            <a:avLst/>
          </a:prstGeom>
          <a:noFill/>
        </p:spPr>
        <p:txBody>
          <a:bodyPr wrap="square">
            <a:spAutoFit/>
          </a:bodyPr>
          <a:lstStyle>
            <a:defPPr>
              <a:defRPr lang="en-US"/>
            </a:defPPr>
            <a:lvl1pPr lvl="0">
              <a:defRPr sz="1100" baseline="0"/>
            </a:lvl1pPr>
          </a:lstStyle>
          <a:p>
            <a:pPr algn="ctr"/>
            <a:r>
              <a:rPr lang="en-US" dirty="0">
                <a:solidFill>
                  <a:schemeClr val="tx2"/>
                </a:solidFill>
              </a:rPr>
              <a:t>Influenced by national cultures </a:t>
            </a:r>
            <a:br>
              <a:rPr lang="en-US" dirty="0">
                <a:solidFill>
                  <a:schemeClr val="tx2"/>
                </a:solidFill>
              </a:rPr>
            </a:br>
            <a:r>
              <a:rPr lang="en-US" dirty="0">
                <a:solidFill>
                  <a:schemeClr val="tx2"/>
                </a:solidFill>
              </a:rPr>
              <a:t>and traditions, economic trends, international trade, company size, and products.</a:t>
            </a:r>
          </a:p>
        </p:txBody>
      </p:sp>
      <p:sp>
        <p:nvSpPr>
          <p:cNvPr id="11" name="Freeform 14">
            <a:extLst>
              <a:ext uri="{FF2B5EF4-FFF2-40B4-BE49-F238E27FC236}">
                <a16:creationId xmlns:a16="http://schemas.microsoft.com/office/drawing/2014/main" id="{D3FBC026-8433-9E80-1010-FF78F13F3168}"/>
              </a:ext>
            </a:extLst>
          </p:cNvPr>
          <p:cNvSpPr>
            <a:spLocks noChangeArrowheads="1"/>
          </p:cNvSpPr>
          <p:nvPr/>
        </p:nvSpPr>
        <p:spPr bwMode="auto">
          <a:xfrm>
            <a:off x="4343562" y="3158418"/>
            <a:ext cx="463368" cy="427725"/>
          </a:xfrm>
          <a:custGeom>
            <a:avLst/>
            <a:gdLst>
              <a:gd name="T0" fmla="*/ 1075 w 1320"/>
              <a:gd name="T1" fmla="*/ 11 h 1218"/>
              <a:gd name="T2" fmla="*/ 420 w 1320"/>
              <a:gd name="T3" fmla="*/ 7 h 1218"/>
              <a:gd name="T4" fmla="*/ 401 w 1320"/>
              <a:gd name="T5" fmla="*/ 243 h 1218"/>
              <a:gd name="T6" fmla="*/ 341 w 1320"/>
              <a:gd name="T7" fmla="*/ 805 h 1218"/>
              <a:gd name="T8" fmla="*/ 259 w 1320"/>
              <a:gd name="T9" fmla="*/ 835 h 1218"/>
              <a:gd name="T10" fmla="*/ 34 w 1320"/>
              <a:gd name="T11" fmla="*/ 1030 h 1218"/>
              <a:gd name="T12" fmla="*/ 38 w 1320"/>
              <a:gd name="T13" fmla="*/ 1150 h 1218"/>
              <a:gd name="T14" fmla="*/ 349 w 1320"/>
              <a:gd name="T15" fmla="*/ 955 h 1218"/>
              <a:gd name="T16" fmla="*/ 319 w 1320"/>
              <a:gd name="T17" fmla="*/ 895 h 1218"/>
              <a:gd name="T18" fmla="*/ 401 w 1320"/>
              <a:gd name="T19" fmla="*/ 869 h 1218"/>
              <a:gd name="T20" fmla="*/ 420 w 1320"/>
              <a:gd name="T21" fmla="*/ 1217 h 1218"/>
              <a:gd name="T22" fmla="*/ 1315 w 1320"/>
              <a:gd name="T23" fmla="*/ 1198 h 1218"/>
              <a:gd name="T24" fmla="*/ 1308 w 1320"/>
              <a:gd name="T25" fmla="*/ 243 h 1218"/>
              <a:gd name="T26" fmla="*/ 72 w 1320"/>
              <a:gd name="T27" fmla="*/ 1120 h 1218"/>
              <a:gd name="T28" fmla="*/ 68 w 1320"/>
              <a:gd name="T29" fmla="*/ 1060 h 1218"/>
              <a:gd name="T30" fmla="*/ 278 w 1320"/>
              <a:gd name="T31" fmla="*/ 910 h 1218"/>
              <a:gd name="T32" fmla="*/ 128 w 1320"/>
              <a:gd name="T33" fmla="*/ 1120 h 1218"/>
              <a:gd name="T34" fmla="*/ 1248 w 1320"/>
              <a:gd name="T35" fmla="*/ 240 h 1218"/>
              <a:gd name="T36" fmla="*/ 1090 w 1320"/>
              <a:gd name="T37" fmla="*/ 82 h 1218"/>
              <a:gd name="T38" fmla="*/ 383 w 1320"/>
              <a:gd name="T39" fmla="*/ 318 h 1218"/>
              <a:gd name="T40" fmla="*/ 865 w 1320"/>
              <a:gd name="T41" fmla="*/ 801 h 1218"/>
              <a:gd name="T42" fmla="*/ 443 w 1320"/>
              <a:gd name="T43" fmla="*/ 1180 h 1218"/>
              <a:gd name="T44" fmla="*/ 895 w 1320"/>
              <a:gd name="T45" fmla="*/ 831 h 1218"/>
              <a:gd name="T46" fmla="*/ 443 w 1320"/>
              <a:gd name="T47" fmla="*/ 228 h 1218"/>
              <a:gd name="T48" fmla="*/ 1053 w 1320"/>
              <a:gd name="T49" fmla="*/ 56 h 1218"/>
              <a:gd name="T50" fmla="*/ 1072 w 1320"/>
              <a:gd name="T51" fmla="*/ 285 h 1218"/>
              <a:gd name="T52" fmla="*/ 1278 w 1320"/>
              <a:gd name="T53" fmla="*/ 1180 h 1218"/>
              <a:gd name="T54" fmla="*/ 854 w 1320"/>
              <a:gd name="T55" fmla="*/ 730 h 1218"/>
              <a:gd name="T56" fmla="*/ 424 w 1320"/>
              <a:gd name="T57" fmla="*/ 356 h 1218"/>
              <a:gd name="T58" fmla="*/ 420 w 1320"/>
              <a:gd name="T59" fmla="*/ 760 h 1218"/>
              <a:gd name="T60" fmla="*/ 854 w 1320"/>
              <a:gd name="T61" fmla="*/ 730 h 1218"/>
              <a:gd name="T62" fmla="*/ 450 w 1320"/>
              <a:gd name="T63" fmla="*/ 382 h 1218"/>
              <a:gd name="T64" fmla="*/ 835 w 1320"/>
              <a:gd name="T65" fmla="*/ 681 h 1218"/>
              <a:gd name="T66" fmla="*/ 753 w 1320"/>
              <a:gd name="T67" fmla="*/ 491 h 1218"/>
              <a:gd name="T68" fmla="*/ 499 w 1320"/>
              <a:gd name="T69" fmla="*/ 491 h 1218"/>
              <a:gd name="T70" fmla="*/ 413 w 1320"/>
              <a:gd name="T71" fmla="*/ 681 h 1218"/>
              <a:gd name="T72" fmla="*/ 540 w 1320"/>
              <a:gd name="T73" fmla="*/ 491 h 1218"/>
              <a:gd name="T74" fmla="*/ 712 w 1320"/>
              <a:gd name="T75" fmla="*/ 491 h 1218"/>
              <a:gd name="T76" fmla="*/ 798 w 1320"/>
              <a:gd name="T77" fmla="*/ 734 h 1218"/>
              <a:gd name="T78" fmla="*/ 435 w 1320"/>
              <a:gd name="T79" fmla="*/ 719 h 1218"/>
              <a:gd name="T80" fmla="*/ 809 w 1320"/>
              <a:gd name="T81" fmla="*/ 719 h 1218"/>
              <a:gd name="T82" fmla="*/ 518 w 1320"/>
              <a:gd name="T83" fmla="*/ 1060 h 1218"/>
              <a:gd name="T84" fmla="*/ 1199 w 1320"/>
              <a:gd name="T85" fmla="*/ 1079 h 1218"/>
              <a:gd name="T86" fmla="*/ 1199 w 1320"/>
              <a:gd name="T87" fmla="*/ 1041 h 1218"/>
              <a:gd name="T88" fmla="*/ 518 w 1320"/>
              <a:gd name="T89" fmla="*/ 1060 h 1218"/>
              <a:gd name="T90" fmla="*/ 1165 w 1320"/>
              <a:gd name="T91" fmla="*/ 562 h 1218"/>
              <a:gd name="T92" fmla="*/ 1165 w 1320"/>
              <a:gd name="T93" fmla="*/ 525 h 1218"/>
              <a:gd name="T94" fmla="*/ 1105 w 1320"/>
              <a:gd name="T95" fmla="*/ 543 h 1218"/>
              <a:gd name="T96" fmla="*/ 1124 w 1320"/>
              <a:gd name="T97" fmla="*/ 431 h 1218"/>
              <a:gd name="T98" fmla="*/ 1184 w 1320"/>
              <a:gd name="T99" fmla="*/ 412 h 1218"/>
              <a:gd name="T100" fmla="*/ 1124 w 1320"/>
              <a:gd name="T101" fmla="*/ 393 h 1218"/>
              <a:gd name="T102" fmla="*/ 1124 w 1320"/>
              <a:gd name="T103" fmla="*/ 431 h 1218"/>
              <a:gd name="T104" fmla="*/ 1165 w 1320"/>
              <a:gd name="T105" fmla="*/ 689 h 1218"/>
              <a:gd name="T106" fmla="*/ 1165 w 1320"/>
              <a:gd name="T107" fmla="*/ 651 h 1218"/>
              <a:gd name="T108" fmla="*/ 1105 w 1320"/>
              <a:gd name="T109" fmla="*/ 670 h 1218"/>
              <a:gd name="T110" fmla="*/ 1124 w 1320"/>
              <a:gd name="T111" fmla="*/ 820 h 1218"/>
              <a:gd name="T112" fmla="*/ 1184 w 1320"/>
              <a:gd name="T113" fmla="*/ 801 h 1218"/>
              <a:gd name="T114" fmla="*/ 1124 w 1320"/>
              <a:gd name="T115" fmla="*/ 782 h 1218"/>
              <a:gd name="T116" fmla="*/ 1124 w 1320"/>
              <a:gd name="T117" fmla="*/ 820 h 1218"/>
              <a:gd name="T118" fmla="*/ 1165 w 1320"/>
              <a:gd name="T119" fmla="*/ 951 h 1218"/>
              <a:gd name="T120" fmla="*/ 1165 w 1320"/>
              <a:gd name="T121" fmla="*/ 914 h 1218"/>
              <a:gd name="T122" fmla="*/ 1105 w 1320"/>
              <a:gd name="T123" fmla="*/ 932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0" h="1218">
                <a:moveTo>
                  <a:pt x="1308" y="243"/>
                </a:moveTo>
                <a:cubicBezTo>
                  <a:pt x="1064" y="0"/>
                  <a:pt x="1083" y="19"/>
                  <a:pt x="1075" y="11"/>
                </a:cubicBezTo>
                <a:cubicBezTo>
                  <a:pt x="1072" y="11"/>
                  <a:pt x="1068" y="7"/>
                  <a:pt x="1068" y="7"/>
                </a:cubicBezTo>
                <a:lnTo>
                  <a:pt x="420" y="7"/>
                </a:lnTo>
                <a:cubicBezTo>
                  <a:pt x="409" y="7"/>
                  <a:pt x="401" y="15"/>
                  <a:pt x="401" y="26"/>
                </a:cubicBezTo>
                <a:lnTo>
                  <a:pt x="401" y="243"/>
                </a:lnTo>
                <a:cubicBezTo>
                  <a:pt x="386" y="255"/>
                  <a:pt x="371" y="270"/>
                  <a:pt x="356" y="281"/>
                </a:cubicBezTo>
                <a:cubicBezTo>
                  <a:pt x="214" y="423"/>
                  <a:pt x="206" y="655"/>
                  <a:pt x="341" y="805"/>
                </a:cubicBezTo>
                <a:lnTo>
                  <a:pt x="289" y="865"/>
                </a:lnTo>
                <a:lnTo>
                  <a:pt x="259" y="835"/>
                </a:lnTo>
                <a:cubicBezTo>
                  <a:pt x="251" y="827"/>
                  <a:pt x="240" y="827"/>
                  <a:pt x="229" y="835"/>
                </a:cubicBezTo>
                <a:lnTo>
                  <a:pt x="34" y="1030"/>
                </a:lnTo>
                <a:cubicBezTo>
                  <a:pt x="0" y="1064"/>
                  <a:pt x="0" y="1112"/>
                  <a:pt x="34" y="1146"/>
                </a:cubicBezTo>
                <a:lnTo>
                  <a:pt x="38" y="1150"/>
                </a:lnTo>
                <a:cubicBezTo>
                  <a:pt x="72" y="1183"/>
                  <a:pt x="120" y="1183"/>
                  <a:pt x="154" y="1150"/>
                </a:cubicBezTo>
                <a:lnTo>
                  <a:pt x="349" y="955"/>
                </a:lnTo>
                <a:cubicBezTo>
                  <a:pt x="356" y="947"/>
                  <a:pt x="356" y="936"/>
                  <a:pt x="349" y="925"/>
                </a:cubicBezTo>
                <a:lnTo>
                  <a:pt x="319" y="895"/>
                </a:lnTo>
                <a:lnTo>
                  <a:pt x="371" y="842"/>
                </a:lnTo>
                <a:cubicBezTo>
                  <a:pt x="383" y="850"/>
                  <a:pt x="390" y="857"/>
                  <a:pt x="401" y="869"/>
                </a:cubicBezTo>
                <a:lnTo>
                  <a:pt x="401" y="1198"/>
                </a:lnTo>
                <a:cubicBezTo>
                  <a:pt x="401" y="1210"/>
                  <a:pt x="409" y="1217"/>
                  <a:pt x="420" y="1217"/>
                </a:cubicBezTo>
                <a:lnTo>
                  <a:pt x="1296" y="1217"/>
                </a:lnTo>
                <a:cubicBezTo>
                  <a:pt x="1308" y="1217"/>
                  <a:pt x="1315" y="1210"/>
                  <a:pt x="1315" y="1198"/>
                </a:cubicBezTo>
                <a:lnTo>
                  <a:pt x="1315" y="262"/>
                </a:lnTo>
                <a:cubicBezTo>
                  <a:pt x="1319" y="255"/>
                  <a:pt x="1315" y="247"/>
                  <a:pt x="1308" y="243"/>
                </a:cubicBezTo>
                <a:close/>
                <a:moveTo>
                  <a:pt x="128" y="1120"/>
                </a:moveTo>
                <a:cubicBezTo>
                  <a:pt x="113" y="1135"/>
                  <a:pt x="87" y="1135"/>
                  <a:pt x="72" y="1120"/>
                </a:cubicBezTo>
                <a:lnTo>
                  <a:pt x="68" y="1116"/>
                </a:lnTo>
                <a:cubicBezTo>
                  <a:pt x="53" y="1101"/>
                  <a:pt x="53" y="1075"/>
                  <a:pt x="68" y="1060"/>
                </a:cubicBezTo>
                <a:lnTo>
                  <a:pt x="248" y="880"/>
                </a:lnTo>
                <a:lnTo>
                  <a:pt x="278" y="910"/>
                </a:lnTo>
                <a:lnTo>
                  <a:pt x="308" y="940"/>
                </a:lnTo>
                <a:lnTo>
                  <a:pt x="128" y="1120"/>
                </a:lnTo>
                <a:close/>
                <a:moveTo>
                  <a:pt x="1090" y="82"/>
                </a:moveTo>
                <a:lnTo>
                  <a:pt x="1248" y="240"/>
                </a:lnTo>
                <a:lnTo>
                  <a:pt x="1090" y="240"/>
                </a:lnTo>
                <a:lnTo>
                  <a:pt x="1090" y="82"/>
                </a:lnTo>
                <a:close/>
                <a:moveTo>
                  <a:pt x="383" y="801"/>
                </a:moveTo>
                <a:cubicBezTo>
                  <a:pt x="251" y="666"/>
                  <a:pt x="251" y="449"/>
                  <a:pt x="383" y="318"/>
                </a:cubicBezTo>
                <a:cubicBezTo>
                  <a:pt x="514" y="186"/>
                  <a:pt x="730" y="187"/>
                  <a:pt x="865" y="318"/>
                </a:cubicBezTo>
                <a:cubicBezTo>
                  <a:pt x="997" y="450"/>
                  <a:pt x="997" y="666"/>
                  <a:pt x="865" y="801"/>
                </a:cubicBezTo>
                <a:cubicBezTo>
                  <a:pt x="734" y="932"/>
                  <a:pt x="518" y="932"/>
                  <a:pt x="383" y="801"/>
                </a:cubicBezTo>
                <a:close/>
                <a:moveTo>
                  <a:pt x="443" y="1180"/>
                </a:moveTo>
                <a:lnTo>
                  <a:pt x="443" y="895"/>
                </a:lnTo>
                <a:cubicBezTo>
                  <a:pt x="589" y="974"/>
                  <a:pt x="772" y="955"/>
                  <a:pt x="895" y="831"/>
                </a:cubicBezTo>
                <a:cubicBezTo>
                  <a:pt x="1045" y="681"/>
                  <a:pt x="1045" y="438"/>
                  <a:pt x="895" y="292"/>
                </a:cubicBezTo>
                <a:cubicBezTo>
                  <a:pt x="772" y="168"/>
                  <a:pt x="585" y="146"/>
                  <a:pt x="443" y="228"/>
                </a:cubicBezTo>
                <a:lnTo>
                  <a:pt x="443" y="56"/>
                </a:lnTo>
                <a:lnTo>
                  <a:pt x="1053" y="56"/>
                </a:lnTo>
                <a:lnTo>
                  <a:pt x="1053" y="266"/>
                </a:lnTo>
                <a:cubicBezTo>
                  <a:pt x="1053" y="277"/>
                  <a:pt x="1060" y="285"/>
                  <a:pt x="1072" y="285"/>
                </a:cubicBezTo>
                <a:lnTo>
                  <a:pt x="1278" y="285"/>
                </a:lnTo>
                <a:lnTo>
                  <a:pt x="1278" y="1180"/>
                </a:lnTo>
                <a:lnTo>
                  <a:pt x="443" y="1180"/>
                </a:lnTo>
                <a:close/>
                <a:moveTo>
                  <a:pt x="854" y="730"/>
                </a:moveTo>
                <a:cubicBezTo>
                  <a:pt x="940" y="617"/>
                  <a:pt x="929" y="457"/>
                  <a:pt x="828" y="356"/>
                </a:cubicBezTo>
                <a:cubicBezTo>
                  <a:pt x="715" y="243"/>
                  <a:pt x="536" y="243"/>
                  <a:pt x="424" y="356"/>
                </a:cubicBezTo>
                <a:cubicBezTo>
                  <a:pt x="319" y="457"/>
                  <a:pt x="311" y="617"/>
                  <a:pt x="394" y="730"/>
                </a:cubicBezTo>
                <a:cubicBezTo>
                  <a:pt x="401" y="741"/>
                  <a:pt x="409" y="749"/>
                  <a:pt x="420" y="760"/>
                </a:cubicBezTo>
                <a:cubicBezTo>
                  <a:pt x="533" y="872"/>
                  <a:pt x="712" y="872"/>
                  <a:pt x="824" y="760"/>
                </a:cubicBezTo>
                <a:cubicBezTo>
                  <a:pt x="839" y="752"/>
                  <a:pt x="847" y="741"/>
                  <a:pt x="854" y="730"/>
                </a:cubicBezTo>
                <a:close/>
                <a:moveTo>
                  <a:pt x="413" y="681"/>
                </a:moveTo>
                <a:cubicBezTo>
                  <a:pt x="356" y="588"/>
                  <a:pt x="371" y="465"/>
                  <a:pt x="450" y="382"/>
                </a:cubicBezTo>
                <a:cubicBezTo>
                  <a:pt x="548" y="285"/>
                  <a:pt x="701" y="284"/>
                  <a:pt x="798" y="382"/>
                </a:cubicBezTo>
                <a:cubicBezTo>
                  <a:pt x="881" y="464"/>
                  <a:pt x="892" y="585"/>
                  <a:pt x="835" y="681"/>
                </a:cubicBezTo>
                <a:cubicBezTo>
                  <a:pt x="802" y="636"/>
                  <a:pt x="753" y="607"/>
                  <a:pt x="704" y="588"/>
                </a:cubicBezTo>
                <a:cubicBezTo>
                  <a:pt x="734" y="566"/>
                  <a:pt x="753" y="528"/>
                  <a:pt x="753" y="491"/>
                </a:cubicBezTo>
                <a:cubicBezTo>
                  <a:pt x="753" y="420"/>
                  <a:pt x="697" y="363"/>
                  <a:pt x="626" y="363"/>
                </a:cubicBezTo>
                <a:cubicBezTo>
                  <a:pt x="554" y="363"/>
                  <a:pt x="499" y="420"/>
                  <a:pt x="499" y="491"/>
                </a:cubicBezTo>
                <a:cubicBezTo>
                  <a:pt x="499" y="528"/>
                  <a:pt x="518" y="566"/>
                  <a:pt x="548" y="588"/>
                </a:cubicBezTo>
                <a:cubicBezTo>
                  <a:pt x="495" y="607"/>
                  <a:pt x="446" y="636"/>
                  <a:pt x="413" y="681"/>
                </a:cubicBezTo>
                <a:close/>
                <a:moveTo>
                  <a:pt x="626" y="577"/>
                </a:moveTo>
                <a:cubicBezTo>
                  <a:pt x="577" y="577"/>
                  <a:pt x="540" y="540"/>
                  <a:pt x="540" y="491"/>
                </a:cubicBezTo>
                <a:cubicBezTo>
                  <a:pt x="540" y="442"/>
                  <a:pt x="577" y="405"/>
                  <a:pt x="626" y="405"/>
                </a:cubicBezTo>
                <a:cubicBezTo>
                  <a:pt x="674" y="405"/>
                  <a:pt x="712" y="442"/>
                  <a:pt x="712" y="491"/>
                </a:cubicBezTo>
                <a:cubicBezTo>
                  <a:pt x="712" y="540"/>
                  <a:pt x="674" y="577"/>
                  <a:pt x="626" y="577"/>
                </a:cubicBezTo>
                <a:close/>
                <a:moveTo>
                  <a:pt x="798" y="734"/>
                </a:moveTo>
                <a:cubicBezTo>
                  <a:pt x="704" y="831"/>
                  <a:pt x="548" y="831"/>
                  <a:pt x="450" y="734"/>
                </a:cubicBezTo>
                <a:lnTo>
                  <a:pt x="435" y="719"/>
                </a:lnTo>
                <a:cubicBezTo>
                  <a:pt x="476" y="655"/>
                  <a:pt x="548" y="617"/>
                  <a:pt x="623" y="617"/>
                </a:cubicBezTo>
                <a:cubicBezTo>
                  <a:pt x="697" y="617"/>
                  <a:pt x="768" y="655"/>
                  <a:pt x="809" y="719"/>
                </a:cubicBezTo>
                <a:cubicBezTo>
                  <a:pt x="809" y="722"/>
                  <a:pt x="802" y="726"/>
                  <a:pt x="798" y="734"/>
                </a:cubicBezTo>
                <a:close/>
                <a:moveTo>
                  <a:pt x="518" y="1060"/>
                </a:moveTo>
                <a:cubicBezTo>
                  <a:pt x="518" y="1071"/>
                  <a:pt x="525" y="1079"/>
                  <a:pt x="536" y="1079"/>
                </a:cubicBezTo>
                <a:lnTo>
                  <a:pt x="1199" y="1079"/>
                </a:lnTo>
                <a:cubicBezTo>
                  <a:pt x="1210" y="1079"/>
                  <a:pt x="1218" y="1071"/>
                  <a:pt x="1218" y="1060"/>
                </a:cubicBezTo>
                <a:cubicBezTo>
                  <a:pt x="1218" y="1049"/>
                  <a:pt x="1210" y="1041"/>
                  <a:pt x="1199" y="1041"/>
                </a:cubicBezTo>
                <a:lnTo>
                  <a:pt x="536" y="1041"/>
                </a:lnTo>
                <a:cubicBezTo>
                  <a:pt x="525" y="1041"/>
                  <a:pt x="518" y="1052"/>
                  <a:pt x="518" y="1060"/>
                </a:cubicBezTo>
                <a:close/>
                <a:moveTo>
                  <a:pt x="1124" y="562"/>
                </a:moveTo>
                <a:lnTo>
                  <a:pt x="1165" y="562"/>
                </a:lnTo>
                <a:cubicBezTo>
                  <a:pt x="1176" y="562"/>
                  <a:pt x="1184" y="554"/>
                  <a:pt x="1184" y="543"/>
                </a:cubicBezTo>
                <a:cubicBezTo>
                  <a:pt x="1184" y="531"/>
                  <a:pt x="1176" y="525"/>
                  <a:pt x="1165" y="525"/>
                </a:cubicBezTo>
                <a:lnTo>
                  <a:pt x="1124" y="525"/>
                </a:lnTo>
                <a:cubicBezTo>
                  <a:pt x="1113" y="525"/>
                  <a:pt x="1105" y="532"/>
                  <a:pt x="1105" y="543"/>
                </a:cubicBezTo>
                <a:cubicBezTo>
                  <a:pt x="1102" y="551"/>
                  <a:pt x="1113" y="562"/>
                  <a:pt x="1124" y="562"/>
                </a:cubicBezTo>
                <a:close/>
                <a:moveTo>
                  <a:pt x="1124" y="431"/>
                </a:moveTo>
                <a:lnTo>
                  <a:pt x="1165" y="431"/>
                </a:lnTo>
                <a:cubicBezTo>
                  <a:pt x="1176" y="431"/>
                  <a:pt x="1184" y="423"/>
                  <a:pt x="1184" y="412"/>
                </a:cubicBezTo>
                <a:cubicBezTo>
                  <a:pt x="1184" y="401"/>
                  <a:pt x="1176" y="393"/>
                  <a:pt x="1165" y="393"/>
                </a:cubicBezTo>
                <a:lnTo>
                  <a:pt x="1124" y="393"/>
                </a:lnTo>
                <a:cubicBezTo>
                  <a:pt x="1113" y="393"/>
                  <a:pt x="1105" y="401"/>
                  <a:pt x="1105" y="412"/>
                </a:cubicBezTo>
                <a:cubicBezTo>
                  <a:pt x="1102" y="420"/>
                  <a:pt x="1113" y="431"/>
                  <a:pt x="1124" y="431"/>
                </a:cubicBezTo>
                <a:close/>
                <a:moveTo>
                  <a:pt x="1124" y="689"/>
                </a:moveTo>
                <a:lnTo>
                  <a:pt x="1165" y="689"/>
                </a:lnTo>
                <a:cubicBezTo>
                  <a:pt x="1176" y="689"/>
                  <a:pt x="1184" y="681"/>
                  <a:pt x="1184" y="670"/>
                </a:cubicBezTo>
                <a:cubicBezTo>
                  <a:pt x="1184" y="659"/>
                  <a:pt x="1176" y="651"/>
                  <a:pt x="1165" y="651"/>
                </a:cubicBezTo>
                <a:lnTo>
                  <a:pt x="1124" y="651"/>
                </a:lnTo>
                <a:cubicBezTo>
                  <a:pt x="1113" y="651"/>
                  <a:pt x="1105" y="659"/>
                  <a:pt x="1105" y="670"/>
                </a:cubicBezTo>
                <a:cubicBezTo>
                  <a:pt x="1102" y="681"/>
                  <a:pt x="1113" y="689"/>
                  <a:pt x="1124" y="689"/>
                </a:cubicBezTo>
                <a:close/>
                <a:moveTo>
                  <a:pt x="1124" y="820"/>
                </a:moveTo>
                <a:lnTo>
                  <a:pt x="1165" y="820"/>
                </a:lnTo>
                <a:cubicBezTo>
                  <a:pt x="1176" y="820"/>
                  <a:pt x="1184" y="812"/>
                  <a:pt x="1184" y="801"/>
                </a:cubicBezTo>
                <a:cubicBezTo>
                  <a:pt x="1184" y="790"/>
                  <a:pt x="1176" y="782"/>
                  <a:pt x="1165" y="782"/>
                </a:cubicBezTo>
                <a:lnTo>
                  <a:pt x="1124" y="782"/>
                </a:lnTo>
                <a:cubicBezTo>
                  <a:pt x="1113" y="782"/>
                  <a:pt x="1105" y="790"/>
                  <a:pt x="1105" y="801"/>
                </a:cubicBezTo>
                <a:cubicBezTo>
                  <a:pt x="1102" y="809"/>
                  <a:pt x="1113" y="820"/>
                  <a:pt x="1124" y="820"/>
                </a:cubicBezTo>
                <a:close/>
                <a:moveTo>
                  <a:pt x="1124" y="951"/>
                </a:moveTo>
                <a:lnTo>
                  <a:pt x="1165" y="951"/>
                </a:lnTo>
                <a:cubicBezTo>
                  <a:pt x="1176" y="951"/>
                  <a:pt x="1184" y="944"/>
                  <a:pt x="1184" y="932"/>
                </a:cubicBezTo>
                <a:cubicBezTo>
                  <a:pt x="1184" y="921"/>
                  <a:pt x="1176" y="914"/>
                  <a:pt x="1165" y="914"/>
                </a:cubicBezTo>
                <a:lnTo>
                  <a:pt x="1124" y="914"/>
                </a:lnTo>
                <a:cubicBezTo>
                  <a:pt x="1113" y="914"/>
                  <a:pt x="1105" y="921"/>
                  <a:pt x="1105" y="932"/>
                </a:cubicBezTo>
                <a:cubicBezTo>
                  <a:pt x="1102" y="940"/>
                  <a:pt x="1113" y="951"/>
                  <a:pt x="1124" y="951"/>
                </a:cubicBezTo>
                <a:close/>
              </a:path>
            </a:pathLst>
          </a:custGeom>
          <a:solidFill>
            <a:schemeClr val="accent3"/>
          </a:solidFill>
          <a:ln>
            <a:noFill/>
          </a:ln>
          <a:effectLst/>
        </p:spPr>
        <p:txBody>
          <a:bodyPr wrap="none" anchor="ctr"/>
          <a:lstStyle/>
          <a:p>
            <a:endParaRPr lang="en-US" dirty="0"/>
          </a:p>
        </p:txBody>
      </p:sp>
      <p:cxnSp>
        <p:nvCxnSpPr>
          <p:cNvPr id="12" name="Straight Connector 11">
            <a:extLst>
              <a:ext uri="{FF2B5EF4-FFF2-40B4-BE49-F238E27FC236}">
                <a16:creationId xmlns:a16="http://schemas.microsoft.com/office/drawing/2014/main" id="{9D931748-71D4-7B93-BEFF-B3B01C2A10DA}"/>
              </a:ext>
            </a:extLst>
          </p:cNvPr>
          <p:cNvCxnSpPr>
            <a:cxnSpLocks/>
          </p:cNvCxnSpPr>
          <p:nvPr/>
        </p:nvCxnSpPr>
        <p:spPr>
          <a:xfrm>
            <a:off x="1163035" y="3733441"/>
            <a:ext cx="650929" cy="0"/>
          </a:xfrm>
          <a:prstGeom prst="line">
            <a:avLst/>
          </a:prstGeom>
          <a:ln w="444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CC8097D-A53B-CDAC-DEA8-5A9DCBC01FBC}"/>
              </a:ext>
            </a:extLst>
          </p:cNvPr>
          <p:cNvCxnSpPr>
            <a:cxnSpLocks/>
          </p:cNvCxnSpPr>
          <p:nvPr/>
        </p:nvCxnSpPr>
        <p:spPr>
          <a:xfrm>
            <a:off x="4249782" y="3733441"/>
            <a:ext cx="650929" cy="0"/>
          </a:xfrm>
          <a:prstGeom prst="line">
            <a:avLst/>
          </a:prstGeom>
          <a:ln w="444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E5387B-EE37-88B8-B910-EE7E7CC9B663}"/>
              </a:ext>
            </a:extLst>
          </p:cNvPr>
          <p:cNvCxnSpPr>
            <a:cxnSpLocks/>
          </p:cNvCxnSpPr>
          <p:nvPr/>
        </p:nvCxnSpPr>
        <p:spPr>
          <a:xfrm>
            <a:off x="7315134" y="3733441"/>
            <a:ext cx="650929" cy="0"/>
          </a:xfrm>
          <a:prstGeom prst="line">
            <a:avLst/>
          </a:prstGeom>
          <a:ln w="444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Freeform 6">
            <a:extLst>
              <a:ext uri="{FF2B5EF4-FFF2-40B4-BE49-F238E27FC236}">
                <a16:creationId xmlns:a16="http://schemas.microsoft.com/office/drawing/2014/main" id="{FDE5E55E-92D6-B85D-AFED-1E8E4819B040}"/>
              </a:ext>
            </a:extLst>
          </p:cNvPr>
          <p:cNvSpPr>
            <a:spLocks noChangeArrowheads="1"/>
          </p:cNvSpPr>
          <p:nvPr/>
        </p:nvSpPr>
        <p:spPr bwMode="auto">
          <a:xfrm>
            <a:off x="7428812" y="3128453"/>
            <a:ext cx="423573" cy="487655"/>
          </a:xfrm>
          <a:custGeom>
            <a:avLst/>
            <a:gdLst>
              <a:gd name="T0" fmla="*/ 1192 w 1193"/>
              <a:gd name="T1" fmla="*/ 396 h 1374"/>
              <a:gd name="T2" fmla="*/ 683 w 1193"/>
              <a:gd name="T3" fmla="*/ 118 h 1374"/>
              <a:gd name="T4" fmla="*/ 500 w 1193"/>
              <a:gd name="T5" fmla="*/ 94 h 1374"/>
              <a:gd name="T6" fmla="*/ 94 w 1193"/>
              <a:gd name="T7" fmla="*/ 298 h 1374"/>
              <a:gd name="T8" fmla="*/ 62 w 1193"/>
              <a:gd name="T9" fmla="*/ 899 h 1374"/>
              <a:gd name="T10" fmla="*/ 160 w 1193"/>
              <a:gd name="T11" fmla="*/ 1056 h 1374"/>
              <a:gd name="T12" fmla="*/ 589 w 1193"/>
              <a:gd name="T13" fmla="*/ 1373 h 1374"/>
              <a:gd name="T14" fmla="*/ 1024 w 1193"/>
              <a:gd name="T15" fmla="*/ 1056 h 1374"/>
              <a:gd name="T16" fmla="*/ 1129 w 1193"/>
              <a:gd name="T17" fmla="*/ 907 h 1374"/>
              <a:gd name="T18" fmla="*/ 910 w 1193"/>
              <a:gd name="T19" fmla="*/ 692 h 1374"/>
              <a:gd name="T20" fmla="*/ 1090 w 1193"/>
              <a:gd name="T21" fmla="*/ 490 h 1374"/>
              <a:gd name="T22" fmla="*/ 762 w 1193"/>
              <a:gd name="T23" fmla="*/ 719 h 1374"/>
              <a:gd name="T24" fmla="*/ 617 w 1193"/>
              <a:gd name="T25" fmla="*/ 497 h 1374"/>
              <a:gd name="T26" fmla="*/ 473 w 1193"/>
              <a:gd name="T27" fmla="*/ 719 h 1374"/>
              <a:gd name="T28" fmla="*/ 375 w 1193"/>
              <a:gd name="T29" fmla="*/ 688 h 1374"/>
              <a:gd name="T30" fmla="*/ 828 w 1193"/>
              <a:gd name="T31" fmla="*/ 837 h 1374"/>
              <a:gd name="T32" fmla="*/ 695 w 1193"/>
              <a:gd name="T33" fmla="*/ 825 h 1374"/>
              <a:gd name="T34" fmla="*/ 532 w 1193"/>
              <a:gd name="T35" fmla="*/ 935 h 1374"/>
              <a:gd name="T36" fmla="*/ 489 w 1193"/>
              <a:gd name="T37" fmla="*/ 915 h 1374"/>
              <a:gd name="T38" fmla="*/ 473 w 1193"/>
              <a:gd name="T39" fmla="*/ 762 h 1374"/>
              <a:gd name="T40" fmla="*/ 773 w 1193"/>
              <a:gd name="T41" fmla="*/ 888 h 1374"/>
              <a:gd name="T42" fmla="*/ 695 w 1193"/>
              <a:gd name="T43" fmla="*/ 825 h 1374"/>
              <a:gd name="T44" fmla="*/ 687 w 1193"/>
              <a:gd name="T45" fmla="*/ 619 h 1374"/>
              <a:gd name="T46" fmla="*/ 164 w 1193"/>
              <a:gd name="T47" fmla="*/ 927 h 1374"/>
              <a:gd name="T48" fmla="*/ 172 w 1193"/>
              <a:gd name="T49" fmla="*/ 462 h 1374"/>
              <a:gd name="T50" fmla="*/ 352 w 1193"/>
              <a:gd name="T51" fmla="*/ 813 h 1374"/>
              <a:gd name="T52" fmla="*/ 1153 w 1193"/>
              <a:gd name="T53" fmla="*/ 400 h 1374"/>
              <a:gd name="T54" fmla="*/ 1102 w 1193"/>
              <a:gd name="T55" fmla="*/ 349 h 1374"/>
              <a:gd name="T56" fmla="*/ 1012 w 1193"/>
              <a:gd name="T57" fmla="*/ 427 h 1374"/>
              <a:gd name="T58" fmla="*/ 621 w 1193"/>
              <a:gd name="T59" fmla="*/ 192 h 1374"/>
              <a:gd name="T60" fmla="*/ 601 w 1193"/>
              <a:gd name="T61" fmla="*/ 51 h 1374"/>
              <a:gd name="T62" fmla="*/ 550 w 1193"/>
              <a:gd name="T63" fmla="*/ 102 h 1374"/>
              <a:gd name="T64" fmla="*/ 582 w 1193"/>
              <a:gd name="T65" fmla="*/ 396 h 1374"/>
              <a:gd name="T66" fmla="*/ 195 w 1193"/>
              <a:gd name="T67" fmla="*/ 400 h 1374"/>
              <a:gd name="T68" fmla="*/ 582 w 1193"/>
              <a:gd name="T69" fmla="*/ 192 h 1374"/>
              <a:gd name="T70" fmla="*/ 156 w 1193"/>
              <a:gd name="T71" fmla="*/ 400 h 1374"/>
              <a:gd name="T72" fmla="*/ 105 w 1193"/>
              <a:gd name="T73" fmla="*/ 1048 h 1374"/>
              <a:gd name="T74" fmla="*/ 156 w 1193"/>
              <a:gd name="T75" fmla="*/ 997 h 1374"/>
              <a:gd name="T76" fmla="*/ 195 w 1193"/>
              <a:gd name="T77" fmla="*/ 997 h 1374"/>
              <a:gd name="T78" fmla="*/ 582 w 1193"/>
              <a:gd name="T79" fmla="*/ 989 h 1374"/>
              <a:gd name="T80" fmla="*/ 191 w 1193"/>
              <a:gd name="T81" fmla="*/ 1025 h 1374"/>
              <a:gd name="T82" fmla="*/ 601 w 1193"/>
              <a:gd name="T83" fmla="*/ 1236 h 1374"/>
              <a:gd name="T84" fmla="*/ 672 w 1193"/>
              <a:gd name="T85" fmla="*/ 1224 h 1374"/>
              <a:gd name="T86" fmla="*/ 856 w 1193"/>
              <a:gd name="T87" fmla="*/ 864 h 1374"/>
              <a:gd name="T88" fmla="*/ 1012 w 1193"/>
              <a:gd name="T89" fmla="*/ 1021 h 1374"/>
              <a:gd name="T90" fmla="*/ 1051 w 1193"/>
              <a:gd name="T91" fmla="*/ 997 h 1374"/>
              <a:gd name="T92" fmla="*/ 1102 w 1193"/>
              <a:gd name="T93" fmla="*/ 1048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3" h="1374">
                <a:moveTo>
                  <a:pt x="1129" y="907"/>
                </a:moveTo>
                <a:lnTo>
                  <a:pt x="1129" y="486"/>
                </a:lnTo>
                <a:cubicBezTo>
                  <a:pt x="1165" y="474"/>
                  <a:pt x="1192" y="439"/>
                  <a:pt x="1192" y="396"/>
                </a:cubicBezTo>
                <a:cubicBezTo>
                  <a:pt x="1192" y="345"/>
                  <a:pt x="1149" y="302"/>
                  <a:pt x="1098" y="302"/>
                </a:cubicBezTo>
                <a:cubicBezTo>
                  <a:pt x="1075" y="302"/>
                  <a:pt x="1051" y="310"/>
                  <a:pt x="1036" y="325"/>
                </a:cubicBezTo>
                <a:lnTo>
                  <a:pt x="683" y="118"/>
                </a:lnTo>
                <a:cubicBezTo>
                  <a:pt x="683" y="110"/>
                  <a:pt x="687" y="102"/>
                  <a:pt x="687" y="94"/>
                </a:cubicBezTo>
                <a:cubicBezTo>
                  <a:pt x="687" y="43"/>
                  <a:pt x="644" y="0"/>
                  <a:pt x="593" y="0"/>
                </a:cubicBezTo>
                <a:cubicBezTo>
                  <a:pt x="543" y="0"/>
                  <a:pt x="500" y="43"/>
                  <a:pt x="500" y="94"/>
                </a:cubicBezTo>
                <a:cubicBezTo>
                  <a:pt x="500" y="102"/>
                  <a:pt x="500" y="110"/>
                  <a:pt x="504" y="118"/>
                </a:cubicBezTo>
                <a:lnTo>
                  <a:pt x="156" y="321"/>
                </a:lnTo>
                <a:cubicBezTo>
                  <a:pt x="140" y="306"/>
                  <a:pt x="117" y="298"/>
                  <a:pt x="94" y="298"/>
                </a:cubicBezTo>
                <a:cubicBezTo>
                  <a:pt x="43" y="298"/>
                  <a:pt x="0" y="341"/>
                  <a:pt x="0" y="392"/>
                </a:cubicBezTo>
                <a:cubicBezTo>
                  <a:pt x="0" y="435"/>
                  <a:pt x="27" y="466"/>
                  <a:pt x="62" y="482"/>
                </a:cubicBezTo>
                <a:lnTo>
                  <a:pt x="62" y="899"/>
                </a:lnTo>
                <a:cubicBezTo>
                  <a:pt x="27" y="911"/>
                  <a:pt x="0" y="946"/>
                  <a:pt x="0" y="989"/>
                </a:cubicBezTo>
                <a:cubicBezTo>
                  <a:pt x="0" y="1040"/>
                  <a:pt x="43" y="1083"/>
                  <a:pt x="94" y="1083"/>
                </a:cubicBezTo>
                <a:cubicBezTo>
                  <a:pt x="121" y="1083"/>
                  <a:pt x="144" y="1072"/>
                  <a:pt x="160" y="1056"/>
                </a:cubicBezTo>
                <a:lnTo>
                  <a:pt x="500" y="1255"/>
                </a:lnTo>
                <a:cubicBezTo>
                  <a:pt x="500" y="1263"/>
                  <a:pt x="497" y="1271"/>
                  <a:pt x="497" y="1279"/>
                </a:cubicBezTo>
                <a:cubicBezTo>
                  <a:pt x="497" y="1330"/>
                  <a:pt x="539" y="1373"/>
                  <a:pt x="589" y="1373"/>
                </a:cubicBezTo>
                <a:cubicBezTo>
                  <a:pt x="640" y="1373"/>
                  <a:pt x="683" y="1330"/>
                  <a:pt x="683" y="1279"/>
                </a:cubicBezTo>
                <a:cubicBezTo>
                  <a:pt x="683" y="1271"/>
                  <a:pt x="683" y="1263"/>
                  <a:pt x="679" y="1259"/>
                </a:cubicBezTo>
                <a:lnTo>
                  <a:pt x="1024" y="1056"/>
                </a:lnTo>
                <a:cubicBezTo>
                  <a:pt x="1039" y="1072"/>
                  <a:pt x="1063" y="1083"/>
                  <a:pt x="1090" y="1083"/>
                </a:cubicBezTo>
                <a:cubicBezTo>
                  <a:pt x="1141" y="1083"/>
                  <a:pt x="1184" y="1040"/>
                  <a:pt x="1184" y="989"/>
                </a:cubicBezTo>
                <a:cubicBezTo>
                  <a:pt x="1192" y="954"/>
                  <a:pt x="1169" y="919"/>
                  <a:pt x="1129" y="907"/>
                </a:cubicBezTo>
                <a:close/>
                <a:moveTo>
                  <a:pt x="1039" y="927"/>
                </a:moveTo>
                <a:lnTo>
                  <a:pt x="875" y="833"/>
                </a:lnTo>
                <a:cubicBezTo>
                  <a:pt x="899" y="790"/>
                  <a:pt x="910" y="743"/>
                  <a:pt x="910" y="692"/>
                </a:cubicBezTo>
                <a:cubicBezTo>
                  <a:pt x="910" y="642"/>
                  <a:pt x="899" y="599"/>
                  <a:pt x="879" y="556"/>
                </a:cubicBezTo>
                <a:lnTo>
                  <a:pt x="1036" y="462"/>
                </a:lnTo>
                <a:cubicBezTo>
                  <a:pt x="1051" y="478"/>
                  <a:pt x="1067" y="486"/>
                  <a:pt x="1090" y="490"/>
                </a:cubicBezTo>
                <a:lnTo>
                  <a:pt x="1090" y="899"/>
                </a:lnTo>
                <a:cubicBezTo>
                  <a:pt x="1071" y="907"/>
                  <a:pt x="1055" y="915"/>
                  <a:pt x="1039" y="927"/>
                </a:cubicBezTo>
                <a:close/>
                <a:moveTo>
                  <a:pt x="762" y="719"/>
                </a:moveTo>
                <a:cubicBezTo>
                  <a:pt x="738" y="712"/>
                  <a:pt x="715" y="708"/>
                  <a:pt x="695" y="704"/>
                </a:cubicBezTo>
                <a:cubicBezTo>
                  <a:pt x="719" y="680"/>
                  <a:pt x="734" y="654"/>
                  <a:pt x="734" y="619"/>
                </a:cubicBezTo>
                <a:cubicBezTo>
                  <a:pt x="734" y="552"/>
                  <a:pt x="684" y="497"/>
                  <a:pt x="617" y="497"/>
                </a:cubicBezTo>
                <a:cubicBezTo>
                  <a:pt x="551" y="497"/>
                  <a:pt x="500" y="552"/>
                  <a:pt x="500" y="619"/>
                </a:cubicBezTo>
                <a:cubicBezTo>
                  <a:pt x="500" y="654"/>
                  <a:pt x="516" y="684"/>
                  <a:pt x="540" y="704"/>
                </a:cubicBezTo>
                <a:cubicBezTo>
                  <a:pt x="516" y="708"/>
                  <a:pt x="493" y="712"/>
                  <a:pt x="473" y="719"/>
                </a:cubicBezTo>
                <a:cubicBezTo>
                  <a:pt x="438" y="731"/>
                  <a:pt x="410" y="770"/>
                  <a:pt x="410" y="805"/>
                </a:cubicBezTo>
                <a:lnTo>
                  <a:pt x="410" y="821"/>
                </a:lnTo>
                <a:cubicBezTo>
                  <a:pt x="387" y="782"/>
                  <a:pt x="375" y="739"/>
                  <a:pt x="375" y="688"/>
                </a:cubicBezTo>
                <a:cubicBezTo>
                  <a:pt x="375" y="548"/>
                  <a:pt x="489" y="431"/>
                  <a:pt x="625" y="431"/>
                </a:cubicBezTo>
                <a:cubicBezTo>
                  <a:pt x="766" y="431"/>
                  <a:pt x="875" y="544"/>
                  <a:pt x="875" y="688"/>
                </a:cubicBezTo>
                <a:cubicBezTo>
                  <a:pt x="875" y="743"/>
                  <a:pt x="859" y="794"/>
                  <a:pt x="828" y="837"/>
                </a:cubicBezTo>
                <a:lnTo>
                  <a:pt x="828" y="805"/>
                </a:lnTo>
                <a:cubicBezTo>
                  <a:pt x="824" y="770"/>
                  <a:pt x="797" y="731"/>
                  <a:pt x="762" y="719"/>
                </a:cubicBezTo>
                <a:close/>
                <a:moveTo>
                  <a:pt x="695" y="825"/>
                </a:moveTo>
                <a:lnTo>
                  <a:pt x="695" y="938"/>
                </a:lnTo>
                <a:cubicBezTo>
                  <a:pt x="672" y="946"/>
                  <a:pt x="644" y="950"/>
                  <a:pt x="617" y="950"/>
                </a:cubicBezTo>
                <a:cubicBezTo>
                  <a:pt x="586" y="950"/>
                  <a:pt x="558" y="946"/>
                  <a:pt x="532" y="935"/>
                </a:cubicBezTo>
                <a:lnTo>
                  <a:pt x="532" y="825"/>
                </a:lnTo>
                <a:lnTo>
                  <a:pt x="489" y="825"/>
                </a:lnTo>
                <a:lnTo>
                  <a:pt x="489" y="915"/>
                </a:lnTo>
                <a:cubicBezTo>
                  <a:pt x="473" y="903"/>
                  <a:pt x="457" y="895"/>
                  <a:pt x="442" y="880"/>
                </a:cubicBezTo>
                <a:lnTo>
                  <a:pt x="442" y="809"/>
                </a:lnTo>
                <a:cubicBezTo>
                  <a:pt x="442" y="790"/>
                  <a:pt x="457" y="766"/>
                  <a:pt x="473" y="762"/>
                </a:cubicBezTo>
                <a:cubicBezTo>
                  <a:pt x="562" y="735"/>
                  <a:pt x="656" y="735"/>
                  <a:pt x="742" y="762"/>
                </a:cubicBezTo>
                <a:cubicBezTo>
                  <a:pt x="758" y="766"/>
                  <a:pt x="773" y="790"/>
                  <a:pt x="773" y="809"/>
                </a:cubicBezTo>
                <a:lnTo>
                  <a:pt x="773" y="888"/>
                </a:lnTo>
                <a:cubicBezTo>
                  <a:pt x="758" y="899"/>
                  <a:pt x="746" y="911"/>
                  <a:pt x="726" y="919"/>
                </a:cubicBezTo>
                <a:lnTo>
                  <a:pt x="726" y="825"/>
                </a:lnTo>
                <a:lnTo>
                  <a:pt x="695" y="825"/>
                </a:lnTo>
                <a:close/>
                <a:moveTo>
                  <a:pt x="540" y="619"/>
                </a:moveTo>
                <a:cubicBezTo>
                  <a:pt x="540" y="576"/>
                  <a:pt x="574" y="540"/>
                  <a:pt x="613" y="540"/>
                </a:cubicBezTo>
                <a:cubicBezTo>
                  <a:pt x="656" y="540"/>
                  <a:pt x="687" y="576"/>
                  <a:pt x="687" y="619"/>
                </a:cubicBezTo>
                <a:cubicBezTo>
                  <a:pt x="687" y="662"/>
                  <a:pt x="652" y="696"/>
                  <a:pt x="613" y="696"/>
                </a:cubicBezTo>
                <a:cubicBezTo>
                  <a:pt x="570" y="692"/>
                  <a:pt x="540" y="662"/>
                  <a:pt x="540" y="619"/>
                </a:cubicBezTo>
                <a:close/>
                <a:moveTo>
                  <a:pt x="164" y="927"/>
                </a:moveTo>
                <a:cubicBezTo>
                  <a:pt x="152" y="915"/>
                  <a:pt x="133" y="907"/>
                  <a:pt x="117" y="903"/>
                </a:cubicBezTo>
                <a:lnTo>
                  <a:pt x="117" y="490"/>
                </a:lnTo>
                <a:cubicBezTo>
                  <a:pt x="137" y="486"/>
                  <a:pt x="156" y="478"/>
                  <a:pt x="172" y="462"/>
                </a:cubicBezTo>
                <a:lnTo>
                  <a:pt x="352" y="568"/>
                </a:lnTo>
                <a:cubicBezTo>
                  <a:pt x="336" y="607"/>
                  <a:pt x="324" y="646"/>
                  <a:pt x="324" y="688"/>
                </a:cubicBezTo>
                <a:cubicBezTo>
                  <a:pt x="324" y="731"/>
                  <a:pt x="336" y="774"/>
                  <a:pt x="352" y="813"/>
                </a:cubicBezTo>
                <a:lnTo>
                  <a:pt x="164" y="927"/>
                </a:lnTo>
                <a:close/>
                <a:moveTo>
                  <a:pt x="1102" y="349"/>
                </a:moveTo>
                <a:cubicBezTo>
                  <a:pt x="1129" y="349"/>
                  <a:pt x="1153" y="372"/>
                  <a:pt x="1153" y="400"/>
                </a:cubicBezTo>
                <a:cubicBezTo>
                  <a:pt x="1153" y="427"/>
                  <a:pt x="1129" y="450"/>
                  <a:pt x="1102" y="450"/>
                </a:cubicBezTo>
                <a:cubicBezTo>
                  <a:pt x="1075" y="450"/>
                  <a:pt x="1051" y="427"/>
                  <a:pt x="1051" y="400"/>
                </a:cubicBezTo>
                <a:cubicBezTo>
                  <a:pt x="1051" y="372"/>
                  <a:pt x="1075" y="349"/>
                  <a:pt x="1102" y="349"/>
                </a:cubicBezTo>
                <a:close/>
                <a:moveTo>
                  <a:pt x="1016" y="364"/>
                </a:moveTo>
                <a:cubicBezTo>
                  <a:pt x="1012" y="376"/>
                  <a:pt x="1008" y="388"/>
                  <a:pt x="1008" y="400"/>
                </a:cubicBezTo>
                <a:cubicBezTo>
                  <a:pt x="1008" y="411"/>
                  <a:pt x="1008" y="419"/>
                  <a:pt x="1012" y="427"/>
                </a:cubicBezTo>
                <a:lnTo>
                  <a:pt x="856" y="521"/>
                </a:lnTo>
                <a:cubicBezTo>
                  <a:pt x="805" y="446"/>
                  <a:pt x="719" y="396"/>
                  <a:pt x="621" y="396"/>
                </a:cubicBezTo>
                <a:lnTo>
                  <a:pt x="621" y="192"/>
                </a:lnTo>
                <a:cubicBezTo>
                  <a:pt x="640" y="188"/>
                  <a:pt x="656" y="176"/>
                  <a:pt x="668" y="161"/>
                </a:cubicBezTo>
                <a:lnTo>
                  <a:pt x="1016" y="364"/>
                </a:lnTo>
                <a:close/>
                <a:moveTo>
                  <a:pt x="601" y="51"/>
                </a:moveTo>
                <a:cubicBezTo>
                  <a:pt x="629" y="51"/>
                  <a:pt x="652" y="74"/>
                  <a:pt x="652" y="102"/>
                </a:cubicBezTo>
                <a:cubicBezTo>
                  <a:pt x="652" y="129"/>
                  <a:pt x="629" y="153"/>
                  <a:pt x="601" y="153"/>
                </a:cubicBezTo>
                <a:cubicBezTo>
                  <a:pt x="574" y="153"/>
                  <a:pt x="550" y="130"/>
                  <a:pt x="550" y="102"/>
                </a:cubicBezTo>
                <a:cubicBezTo>
                  <a:pt x="550" y="71"/>
                  <a:pt x="574" y="51"/>
                  <a:pt x="601" y="51"/>
                </a:cubicBezTo>
                <a:close/>
                <a:moveTo>
                  <a:pt x="582" y="192"/>
                </a:moveTo>
                <a:lnTo>
                  <a:pt x="582" y="396"/>
                </a:lnTo>
                <a:cubicBezTo>
                  <a:pt x="493" y="407"/>
                  <a:pt x="414" y="458"/>
                  <a:pt x="371" y="533"/>
                </a:cubicBezTo>
                <a:lnTo>
                  <a:pt x="191" y="427"/>
                </a:lnTo>
                <a:cubicBezTo>
                  <a:pt x="195" y="419"/>
                  <a:pt x="195" y="407"/>
                  <a:pt x="195" y="400"/>
                </a:cubicBezTo>
                <a:cubicBezTo>
                  <a:pt x="195" y="388"/>
                  <a:pt x="191" y="376"/>
                  <a:pt x="187" y="364"/>
                </a:cubicBezTo>
                <a:lnTo>
                  <a:pt x="532" y="161"/>
                </a:lnTo>
                <a:cubicBezTo>
                  <a:pt x="546" y="176"/>
                  <a:pt x="562" y="188"/>
                  <a:pt x="582" y="192"/>
                </a:cubicBezTo>
                <a:close/>
                <a:moveTo>
                  <a:pt x="54" y="400"/>
                </a:moveTo>
                <a:cubicBezTo>
                  <a:pt x="54" y="372"/>
                  <a:pt x="77" y="349"/>
                  <a:pt x="105" y="349"/>
                </a:cubicBezTo>
                <a:cubicBezTo>
                  <a:pt x="132" y="349"/>
                  <a:pt x="156" y="372"/>
                  <a:pt x="156" y="400"/>
                </a:cubicBezTo>
                <a:cubicBezTo>
                  <a:pt x="156" y="427"/>
                  <a:pt x="132" y="450"/>
                  <a:pt x="105" y="450"/>
                </a:cubicBezTo>
                <a:cubicBezTo>
                  <a:pt x="77" y="450"/>
                  <a:pt x="54" y="427"/>
                  <a:pt x="54" y="400"/>
                </a:cubicBezTo>
                <a:close/>
                <a:moveTo>
                  <a:pt x="105" y="1048"/>
                </a:moveTo>
                <a:cubicBezTo>
                  <a:pt x="78" y="1048"/>
                  <a:pt x="54" y="1025"/>
                  <a:pt x="54" y="997"/>
                </a:cubicBezTo>
                <a:cubicBezTo>
                  <a:pt x="54" y="970"/>
                  <a:pt x="77" y="946"/>
                  <a:pt x="105" y="946"/>
                </a:cubicBezTo>
                <a:cubicBezTo>
                  <a:pt x="132" y="946"/>
                  <a:pt x="156" y="970"/>
                  <a:pt x="156" y="997"/>
                </a:cubicBezTo>
                <a:cubicBezTo>
                  <a:pt x="156" y="1025"/>
                  <a:pt x="133" y="1048"/>
                  <a:pt x="105" y="1048"/>
                </a:cubicBezTo>
                <a:close/>
                <a:moveTo>
                  <a:pt x="191" y="1025"/>
                </a:moveTo>
                <a:cubicBezTo>
                  <a:pt x="195" y="1017"/>
                  <a:pt x="195" y="1005"/>
                  <a:pt x="195" y="997"/>
                </a:cubicBezTo>
                <a:cubicBezTo>
                  <a:pt x="195" y="985"/>
                  <a:pt x="191" y="974"/>
                  <a:pt x="187" y="962"/>
                </a:cubicBezTo>
                <a:lnTo>
                  <a:pt x="371" y="856"/>
                </a:lnTo>
                <a:cubicBezTo>
                  <a:pt x="418" y="931"/>
                  <a:pt x="493" y="978"/>
                  <a:pt x="582" y="989"/>
                </a:cubicBezTo>
                <a:lnTo>
                  <a:pt x="582" y="1193"/>
                </a:lnTo>
                <a:cubicBezTo>
                  <a:pt x="562" y="1197"/>
                  <a:pt x="543" y="1208"/>
                  <a:pt x="532" y="1224"/>
                </a:cubicBezTo>
                <a:lnTo>
                  <a:pt x="191" y="1025"/>
                </a:lnTo>
                <a:close/>
                <a:moveTo>
                  <a:pt x="601" y="1338"/>
                </a:moveTo>
                <a:cubicBezTo>
                  <a:pt x="574" y="1338"/>
                  <a:pt x="550" y="1314"/>
                  <a:pt x="550" y="1287"/>
                </a:cubicBezTo>
                <a:cubicBezTo>
                  <a:pt x="550" y="1259"/>
                  <a:pt x="574" y="1236"/>
                  <a:pt x="601" y="1236"/>
                </a:cubicBezTo>
                <a:cubicBezTo>
                  <a:pt x="629" y="1236"/>
                  <a:pt x="652" y="1259"/>
                  <a:pt x="652" y="1287"/>
                </a:cubicBezTo>
                <a:cubicBezTo>
                  <a:pt x="648" y="1314"/>
                  <a:pt x="629" y="1338"/>
                  <a:pt x="601" y="1338"/>
                </a:cubicBezTo>
                <a:close/>
                <a:moveTo>
                  <a:pt x="672" y="1224"/>
                </a:moveTo>
                <a:cubicBezTo>
                  <a:pt x="660" y="1208"/>
                  <a:pt x="644" y="1197"/>
                  <a:pt x="625" y="1193"/>
                </a:cubicBezTo>
                <a:lnTo>
                  <a:pt x="625" y="989"/>
                </a:lnTo>
                <a:cubicBezTo>
                  <a:pt x="719" y="985"/>
                  <a:pt x="805" y="938"/>
                  <a:pt x="856" y="864"/>
                </a:cubicBezTo>
                <a:lnTo>
                  <a:pt x="1016" y="958"/>
                </a:lnTo>
                <a:cubicBezTo>
                  <a:pt x="1012" y="970"/>
                  <a:pt x="1008" y="982"/>
                  <a:pt x="1008" y="993"/>
                </a:cubicBezTo>
                <a:cubicBezTo>
                  <a:pt x="1008" y="1005"/>
                  <a:pt x="1008" y="1013"/>
                  <a:pt x="1012" y="1021"/>
                </a:cubicBezTo>
                <a:lnTo>
                  <a:pt x="672" y="1224"/>
                </a:lnTo>
                <a:close/>
                <a:moveTo>
                  <a:pt x="1102" y="1048"/>
                </a:moveTo>
                <a:cubicBezTo>
                  <a:pt x="1075" y="1048"/>
                  <a:pt x="1051" y="1025"/>
                  <a:pt x="1051" y="997"/>
                </a:cubicBezTo>
                <a:cubicBezTo>
                  <a:pt x="1051" y="970"/>
                  <a:pt x="1075" y="946"/>
                  <a:pt x="1102" y="946"/>
                </a:cubicBezTo>
                <a:cubicBezTo>
                  <a:pt x="1129" y="946"/>
                  <a:pt x="1153" y="970"/>
                  <a:pt x="1153" y="997"/>
                </a:cubicBezTo>
                <a:cubicBezTo>
                  <a:pt x="1153" y="1025"/>
                  <a:pt x="1129" y="1048"/>
                  <a:pt x="1102" y="1048"/>
                </a:cubicBezTo>
                <a:close/>
              </a:path>
            </a:pathLst>
          </a:custGeom>
          <a:solidFill>
            <a:schemeClr val="accent3"/>
          </a:solidFill>
          <a:ln>
            <a:noFill/>
          </a:ln>
          <a:effectLst/>
        </p:spPr>
        <p:txBody>
          <a:bodyPr wrap="none" anchor="ctr"/>
          <a:lstStyle/>
          <a:p>
            <a:endParaRPr lang="en-US" dirty="0"/>
          </a:p>
        </p:txBody>
      </p:sp>
      <p:sp>
        <p:nvSpPr>
          <p:cNvPr id="24" name="Freeform 416">
            <a:extLst>
              <a:ext uri="{FF2B5EF4-FFF2-40B4-BE49-F238E27FC236}">
                <a16:creationId xmlns:a16="http://schemas.microsoft.com/office/drawing/2014/main" id="{69D7B43C-59B4-1788-00B2-E523038AE50C}"/>
              </a:ext>
            </a:extLst>
          </p:cNvPr>
          <p:cNvSpPr/>
          <p:nvPr/>
        </p:nvSpPr>
        <p:spPr>
          <a:xfrm>
            <a:off x="1288106" y="3153199"/>
            <a:ext cx="400786" cy="438162"/>
          </a:xfrm>
          <a:custGeom>
            <a:avLst/>
            <a:gdLst/>
            <a:ahLst/>
            <a:cxnLst>
              <a:cxn ang="3cd4">
                <a:pos x="hc" y="t"/>
              </a:cxn>
              <a:cxn ang="cd2">
                <a:pos x="l" y="vc"/>
              </a:cxn>
              <a:cxn ang="cd4">
                <a:pos x="hc" y="b"/>
              </a:cxn>
              <a:cxn ang="0">
                <a:pos x="r" y="vc"/>
              </a:cxn>
            </a:cxnLst>
            <a:rect l="l" t="t" r="r" b="b"/>
            <a:pathLst>
              <a:path w="1781" h="1947">
                <a:moveTo>
                  <a:pt x="1307" y="1865"/>
                </a:moveTo>
                <a:lnTo>
                  <a:pt x="1307" y="1921"/>
                </a:lnTo>
                <a:lnTo>
                  <a:pt x="1363" y="1921"/>
                </a:lnTo>
                <a:lnTo>
                  <a:pt x="1363" y="1865"/>
                </a:lnTo>
                <a:close/>
                <a:moveTo>
                  <a:pt x="1307" y="1701"/>
                </a:moveTo>
                <a:lnTo>
                  <a:pt x="1307" y="1757"/>
                </a:lnTo>
                <a:lnTo>
                  <a:pt x="1363" y="1757"/>
                </a:lnTo>
                <a:lnTo>
                  <a:pt x="1363" y="1701"/>
                </a:lnTo>
                <a:close/>
                <a:moveTo>
                  <a:pt x="1307" y="1537"/>
                </a:moveTo>
                <a:lnTo>
                  <a:pt x="1307" y="1594"/>
                </a:lnTo>
                <a:lnTo>
                  <a:pt x="1363" y="1594"/>
                </a:lnTo>
                <a:lnTo>
                  <a:pt x="1363" y="1537"/>
                </a:lnTo>
                <a:close/>
                <a:moveTo>
                  <a:pt x="765" y="1865"/>
                </a:moveTo>
                <a:lnTo>
                  <a:pt x="765" y="1921"/>
                </a:lnTo>
                <a:lnTo>
                  <a:pt x="821" y="1921"/>
                </a:lnTo>
                <a:lnTo>
                  <a:pt x="821" y="1865"/>
                </a:lnTo>
                <a:close/>
                <a:moveTo>
                  <a:pt x="765" y="1701"/>
                </a:moveTo>
                <a:lnTo>
                  <a:pt x="765" y="1757"/>
                </a:lnTo>
                <a:lnTo>
                  <a:pt x="821" y="1757"/>
                </a:lnTo>
                <a:lnTo>
                  <a:pt x="821" y="1701"/>
                </a:lnTo>
                <a:close/>
                <a:moveTo>
                  <a:pt x="376" y="304"/>
                </a:moveTo>
                <a:cubicBezTo>
                  <a:pt x="308" y="304"/>
                  <a:pt x="251" y="248"/>
                  <a:pt x="251" y="180"/>
                </a:cubicBezTo>
                <a:cubicBezTo>
                  <a:pt x="251" y="112"/>
                  <a:pt x="308" y="56"/>
                  <a:pt x="376" y="56"/>
                </a:cubicBezTo>
                <a:cubicBezTo>
                  <a:pt x="446" y="56"/>
                  <a:pt x="500" y="112"/>
                  <a:pt x="500" y="180"/>
                </a:cubicBezTo>
                <a:cubicBezTo>
                  <a:pt x="500" y="248"/>
                  <a:pt x="443" y="304"/>
                  <a:pt x="376" y="304"/>
                </a:cubicBezTo>
                <a:close/>
                <a:moveTo>
                  <a:pt x="378" y="0"/>
                </a:moveTo>
                <a:cubicBezTo>
                  <a:pt x="279" y="0"/>
                  <a:pt x="198" y="81"/>
                  <a:pt x="198" y="180"/>
                </a:cubicBezTo>
                <a:cubicBezTo>
                  <a:pt x="198" y="279"/>
                  <a:pt x="279" y="361"/>
                  <a:pt x="378" y="361"/>
                </a:cubicBezTo>
                <a:cubicBezTo>
                  <a:pt x="476" y="361"/>
                  <a:pt x="559" y="279"/>
                  <a:pt x="559" y="180"/>
                </a:cubicBezTo>
                <a:cubicBezTo>
                  <a:pt x="559" y="81"/>
                  <a:pt x="476" y="0"/>
                  <a:pt x="378" y="0"/>
                </a:cubicBezTo>
                <a:close/>
                <a:moveTo>
                  <a:pt x="737" y="586"/>
                </a:moveTo>
                <a:cubicBezTo>
                  <a:pt x="737" y="488"/>
                  <a:pt x="658" y="409"/>
                  <a:pt x="559" y="409"/>
                </a:cubicBezTo>
                <a:lnTo>
                  <a:pt x="178" y="409"/>
                </a:lnTo>
                <a:cubicBezTo>
                  <a:pt x="79" y="409"/>
                  <a:pt x="0" y="488"/>
                  <a:pt x="0" y="586"/>
                </a:cubicBezTo>
                <a:lnTo>
                  <a:pt x="0" y="1080"/>
                </a:lnTo>
                <a:cubicBezTo>
                  <a:pt x="0" y="1123"/>
                  <a:pt x="17" y="1171"/>
                  <a:pt x="45" y="1213"/>
                </a:cubicBezTo>
                <a:lnTo>
                  <a:pt x="48" y="1216"/>
                </a:lnTo>
                <a:lnTo>
                  <a:pt x="0" y="1456"/>
                </a:lnTo>
                <a:lnTo>
                  <a:pt x="0" y="1464"/>
                </a:lnTo>
                <a:lnTo>
                  <a:pt x="0" y="1470"/>
                </a:lnTo>
                <a:cubicBezTo>
                  <a:pt x="0" y="1472"/>
                  <a:pt x="3" y="1475"/>
                  <a:pt x="6" y="1478"/>
                </a:cubicBezTo>
                <a:lnTo>
                  <a:pt x="14" y="1487"/>
                </a:lnTo>
                <a:cubicBezTo>
                  <a:pt x="17" y="1489"/>
                  <a:pt x="23" y="1489"/>
                  <a:pt x="26" y="1489"/>
                </a:cubicBezTo>
                <a:lnTo>
                  <a:pt x="153" y="1489"/>
                </a:lnTo>
                <a:lnTo>
                  <a:pt x="158" y="1557"/>
                </a:lnTo>
                <a:lnTo>
                  <a:pt x="181" y="1845"/>
                </a:lnTo>
                <a:cubicBezTo>
                  <a:pt x="184" y="1868"/>
                  <a:pt x="192" y="1890"/>
                  <a:pt x="206" y="1907"/>
                </a:cubicBezTo>
                <a:cubicBezTo>
                  <a:pt x="223" y="1927"/>
                  <a:pt x="243" y="1938"/>
                  <a:pt x="268" y="1944"/>
                </a:cubicBezTo>
                <a:cubicBezTo>
                  <a:pt x="274" y="1944"/>
                  <a:pt x="282" y="1947"/>
                  <a:pt x="288" y="1947"/>
                </a:cubicBezTo>
                <a:cubicBezTo>
                  <a:pt x="302" y="1947"/>
                  <a:pt x="316" y="1944"/>
                  <a:pt x="330" y="1938"/>
                </a:cubicBezTo>
                <a:cubicBezTo>
                  <a:pt x="339" y="1932"/>
                  <a:pt x="350" y="1927"/>
                  <a:pt x="356" y="1921"/>
                </a:cubicBezTo>
                <a:lnTo>
                  <a:pt x="364" y="1916"/>
                </a:lnTo>
                <a:lnTo>
                  <a:pt x="373" y="1921"/>
                </a:lnTo>
                <a:cubicBezTo>
                  <a:pt x="381" y="1930"/>
                  <a:pt x="390" y="1932"/>
                  <a:pt x="398" y="1938"/>
                </a:cubicBezTo>
                <a:cubicBezTo>
                  <a:pt x="412" y="1944"/>
                  <a:pt x="426" y="1947"/>
                  <a:pt x="440" y="1947"/>
                </a:cubicBezTo>
                <a:cubicBezTo>
                  <a:pt x="471" y="1947"/>
                  <a:pt x="471" y="1893"/>
                  <a:pt x="440" y="1893"/>
                </a:cubicBezTo>
                <a:cubicBezTo>
                  <a:pt x="421" y="1893"/>
                  <a:pt x="404" y="1882"/>
                  <a:pt x="395" y="1862"/>
                </a:cubicBezTo>
                <a:cubicBezTo>
                  <a:pt x="392" y="1856"/>
                  <a:pt x="392" y="1851"/>
                  <a:pt x="392" y="1842"/>
                </a:cubicBezTo>
                <a:lnTo>
                  <a:pt x="392" y="1568"/>
                </a:lnTo>
                <a:cubicBezTo>
                  <a:pt x="392" y="1554"/>
                  <a:pt x="381" y="1543"/>
                  <a:pt x="367" y="1543"/>
                </a:cubicBezTo>
                <a:cubicBezTo>
                  <a:pt x="353" y="1543"/>
                  <a:pt x="342" y="1554"/>
                  <a:pt x="342" y="1568"/>
                </a:cubicBezTo>
                <a:lnTo>
                  <a:pt x="342" y="1839"/>
                </a:lnTo>
                <a:cubicBezTo>
                  <a:pt x="342" y="1845"/>
                  <a:pt x="342" y="1853"/>
                  <a:pt x="339" y="1859"/>
                </a:cubicBezTo>
                <a:cubicBezTo>
                  <a:pt x="330" y="1876"/>
                  <a:pt x="313" y="1890"/>
                  <a:pt x="294" y="1890"/>
                </a:cubicBezTo>
                <a:lnTo>
                  <a:pt x="282" y="1890"/>
                </a:lnTo>
                <a:cubicBezTo>
                  <a:pt x="271" y="1887"/>
                  <a:pt x="263" y="1882"/>
                  <a:pt x="254" y="1873"/>
                </a:cubicBezTo>
                <a:cubicBezTo>
                  <a:pt x="246" y="1865"/>
                  <a:pt x="240" y="1853"/>
                  <a:pt x="237" y="1839"/>
                </a:cubicBezTo>
                <a:lnTo>
                  <a:pt x="220" y="1625"/>
                </a:lnTo>
                <a:lnTo>
                  <a:pt x="209" y="1489"/>
                </a:lnTo>
                <a:lnTo>
                  <a:pt x="409" y="1489"/>
                </a:lnTo>
                <a:lnTo>
                  <a:pt x="404" y="1484"/>
                </a:lnTo>
                <a:cubicBezTo>
                  <a:pt x="399" y="1477"/>
                  <a:pt x="398" y="1469"/>
                  <a:pt x="402" y="1461"/>
                </a:cubicBezTo>
                <a:cubicBezTo>
                  <a:pt x="401" y="1467"/>
                  <a:pt x="402" y="1473"/>
                  <a:pt x="404" y="1478"/>
                </a:cubicBezTo>
                <a:cubicBezTo>
                  <a:pt x="409" y="1487"/>
                  <a:pt x="418" y="1492"/>
                  <a:pt x="429" y="1492"/>
                </a:cubicBezTo>
                <a:lnTo>
                  <a:pt x="519" y="1492"/>
                </a:lnTo>
                <a:cubicBezTo>
                  <a:pt x="545" y="1492"/>
                  <a:pt x="565" y="1512"/>
                  <a:pt x="565" y="1537"/>
                </a:cubicBezTo>
                <a:lnTo>
                  <a:pt x="565" y="1916"/>
                </a:lnTo>
                <a:cubicBezTo>
                  <a:pt x="565" y="1932"/>
                  <a:pt x="579" y="1944"/>
                  <a:pt x="593" y="1944"/>
                </a:cubicBezTo>
                <a:lnTo>
                  <a:pt x="598" y="1944"/>
                </a:lnTo>
                <a:cubicBezTo>
                  <a:pt x="615" y="1944"/>
                  <a:pt x="627" y="1930"/>
                  <a:pt x="627" y="1916"/>
                </a:cubicBezTo>
                <a:lnTo>
                  <a:pt x="627" y="1458"/>
                </a:lnTo>
                <a:cubicBezTo>
                  <a:pt x="627" y="1441"/>
                  <a:pt x="613" y="1430"/>
                  <a:pt x="598" y="1430"/>
                </a:cubicBezTo>
                <a:lnTo>
                  <a:pt x="584" y="1430"/>
                </a:lnTo>
                <a:cubicBezTo>
                  <a:pt x="567" y="1430"/>
                  <a:pt x="545" y="1439"/>
                  <a:pt x="528" y="1416"/>
                </a:cubicBezTo>
                <a:cubicBezTo>
                  <a:pt x="511" y="1396"/>
                  <a:pt x="536" y="1371"/>
                  <a:pt x="548" y="1357"/>
                </a:cubicBezTo>
                <a:lnTo>
                  <a:pt x="765" y="1041"/>
                </a:lnTo>
                <a:cubicBezTo>
                  <a:pt x="773" y="1029"/>
                  <a:pt x="788" y="1021"/>
                  <a:pt x="804" y="1021"/>
                </a:cubicBezTo>
                <a:cubicBezTo>
                  <a:pt x="819" y="1021"/>
                  <a:pt x="833" y="1029"/>
                  <a:pt x="844" y="1041"/>
                </a:cubicBezTo>
                <a:lnTo>
                  <a:pt x="1061" y="1357"/>
                </a:lnTo>
                <a:cubicBezTo>
                  <a:pt x="1070" y="1371"/>
                  <a:pt x="1090" y="1393"/>
                  <a:pt x="1075" y="1413"/>
                </a:cubicBezTo>
                <a:cubicBezTo>
                  <a:pt x="1061" y="1436"/>
                  <a:pt x="1039" y="1430"/>
                  <a:pt x="1022" y="1430"/>
                </a:cubicBezTo>
                <a:lnTo>
                  <a:pt x="1005" y="1430"/>
                </a:lnTo>
                <a:cubicBezTo>
                  <a:pt x="988" y="1430"/>
                  <a:pt x="977" y="1444"/>
                  <a:pt x="977" y="1458"/>
                </a:cubicBezTo>
                <a:lnTo>
                  <a:pt x="977" y="1916"/>
                </a:lnTo>
                <a:cubicBezTo>
                  <a:pt x="977" y="1932"/>
                  <a:pt x="991" y="1944"/>
                  <a:pt x="1005" y="1944"/>
                </a:cubicBezTo>
                <a:lnTo>
                  <a:pt x="1013" y="1944"/>
                </a:lnTo>
                <a:cubicBezTo>
                  <a:pt x="1027" y="1944"/>
                  <a:pt x="1042" y="1932"/>
                  <a:pt x="1042" y="1916"/>
                </a:cubicBezTo>
                <a:lnTo>
                  <a:pt x="1042" y="1540"/>
                </a:lnTo>
                <a:cubicBezTo>
                  <a:pt x="1042" y="1515"/>
                  <a:pt x="1061" y="1495"/>
                  <a:pt x="1087" y="1495"/>
                </a:cubicBezTo>
                <a:lnTo>
                  <a:pt x="1177" y="1495"/>
                </a:lnTo>
                <a:cubicBezTo>
                  <a:pt x="1188" y="1495"/>
                  <a:pt x="1197" y="1489"/>
                  <a:pt x="1202" y="1481"/>
                </a:cubicBezTo>
                <a:cubicBezTo>
                  <a:pt x="1205" y="1470"/>
                  <a:pt x="1205" y="1458"/>
                  <a:pt x="1197" y="1450"/>
                </a:cubicBezTo>
                <a:lnTo>
                  <a:pt x="824" y="908"/>
                </a:lnTo>
                <a:cubicBezTo>
                  <a:pt x="819" y="900"/>
                  <a:pt x="810" y="897"/>
                  <a:pt x="802" y="897"/>
                </a:cubicBezTo>
                <a:cubicBezTo>
                  <a:pt x="793" y="897"/>
                  <a:pt x="785" y="902"/>
                  <a:pt x="779" y="908"/>
                </a:cubicBezTo>
                <a:lnTo>
                  <a:pt x="414" y="1439"/>
                </a:lnTo>
                <a:lnTo>
                  <a:pt x="59" y="1439"/>
                </a:lnTo>
                <a:lnTo>
                  <a:pt x="59" y="1436"/>
                </a:lnTo>
                <a:lnTo>
                  <a:pt x="130" y="1092"/>
                </a:lnTo>
                <a:lnTo>
                  <a:pt x="164" y="917"/>
                </a:lnTo>
                <a:lnTo>
                  <a:pt x="206" y="711"/>
                </a:lnTo>
                <a:cubicBezTo>
                  <a:pt x="209" y="696"/>
                  <a:pt x="201" y="682"/>
                  <a:pt x="186" y="680"/>
                </a:cubicBezTo>
                <a:cubicBezTo>
                  <a:pt x="181" y="677"/>
                  <a:pt x="172" y="679"/>
                  <a:pt x="167" y="682"/>
                </a:cubicBezTo>
                <a:cubicBezTo>
                  <a:pt x="161" y="684"/>
                  <a:pt x="155" y="694"/>
                  <a:pt x="155" y="699"/>
                </a:cubicBezTo>
                <a:lnTo>
                  <a:pt x="110" y="922"/>
                </a:lnTo>
                <a:lnTo>
                  <a:pt x="68" y="1137"/>
                </a:lnTo>
                <a:lnTo>
                  <a:pt x="59" y="1100"/>
                </a:lnTo>
                <a:cubicBezTo>
                  <a:pt x="57" y="1089"/>
                  <a:pt x="57" y="1077"/>
                  <a:pt x="57" y="1066"/>
                </a:cubicBezTo>
                <a:lnTo>
                  <a:pt x="57" y="592"/>
                </a:lnTo>
                <a:cubicBezTo>
                  <a:pt x="57" y="524"/>
                  <a:pt x="113" y="468"/>
                  <a:pt x="181" y="468"/>
                </a:cubicBezTo>
                <a:lnTo>
                  <a:pt x="556" y="468"/>
                </a:lnTo>
                <a:cubicBezTo>
                  <a:pt x="624" y="468"/>
                  <a:pt x="680" y="524"/>
                  <a:pt x="680" y="592"/>
                </a:cubicBezTo>
                <a:lnTo>
                  <a:pt x="680" y="855"/>
                </a:lnTo>
                <a:cubicBezTo>
                  <a:pt x="680" y="871"/>
                  <a:pt x="694" y="883"/>
                  <a:pt x="709" y="883"/>
                </a:cubicBezTo>
                <a:cubicBezTo>
                  <a:pt x="725" y="877"/>
                  <a:pt x="737" y="866"/>
                  <a:pt x="737" y="852"/>
                </a:cubicBezTo>
                <a:close/>
                <a:moveTo>
                  <a:pt x="573" y="914"/>
                </a:moveTo>
                <a:lnTo>
                  <a:pt x="590" y="993"/>
                </a:lnTo>
                <a:cubicBezTo>
                  <a:pt x="596" y="1021"/>
                  <a:pt x="646" y="1007"/>
                  <a:pt x="641" y="981"/>
                </a:cubicBezTo>
                <a:lnTo>
                  <a:pt x="630" y="919"/>
                </a:lnTo>
                <a:lnTo>
                  <a:pt x="584" y="696"/>
                </a:lnTo>
                <a:cubicBezTo>
                  <a:pt x="584" y="691"/>
                  <a:pt x="579" y="682"/>
                  <a:pt x="573" y="680"/>
                </a:cubicBezTo>
                <a:cubicBezTo>
                  <a:pt x="567" y="677"/>
                  <a:pt x="559" y="674"/>
                  <a:pt x="553" y="677"/>
                </a:cubicBezTo>
                <a:cubicBezTo>
                  <a:pt x="536" y="677"/>
                  <a:pt x="528" y="694"/>
                  <a:pt x="531" y="708"/>
                </a:cubicBezTo>
                <a:close/>
                <a:moveTo>
                  <a:pt x="1403" y="211"/>
                </a:moveTo>
                <a:cubicBezTo>
                  <a:pt x="1397" y="206"/>
                  <a:pt x="1388" y="200"/>
                  <a:pt x="1380" y="200"/>
                </a:cubicBezTo>
                <a:cubicBezTo>
                  <a:pt x="1371" y="200"/>
                  <a:pt x="1363" y="203"/>
                  <a:pt x="1358" y="211"/>
                </a:cubicBezTo>
                <a:lnTo>
                  <a:pt x="985" y="671"/>
                </a:lnTo>
                <a:cubicBezTo>
                  <a:pt x="977" y="680"/>
                  <a:pt x="977" y="691"/>
                  <a:pt x="982" y="702"/>
                </a:cubicBezTo>
                <a:cubicBezTo>
                  <a:pt x="988" y="713"/>
                  <a:pt x="996" y="719"/>
                  <a:pt x="1008" y="719"/>
                </a:cubicBezTo>
                <a:lnTo>
                  <a:pt x="1098" y="719"/>
                </a:lnTo>
                <a:cubicBezTo>
                  <a:pt x="1123" y="719"/>
                  <a:pt x="1143" y="739"/>
                  <a:pt x="1143" y="764"/>
                </a:cubicBezTo>
                <a:lnTo>
                  <a:pt x="1143" y="1179"/>
                </a:lnTo>
                <a:cubicBezTo>
                  <a:pt x="1143" y="1196"/>
                  <a:pt x="1157" y="1207"/>
                  <a:pt x="1171" y="1207"/>
                </a:cubicBezTo>
                <a:lnTo>
                  <a:pt x="1177" y="1207"/>
                </a:lnTo>
                <a:cubicBezTo>
                  <a:pt x="1194" y="1207"/>
                  <a:pt x="1205" y="1193"/>
                  <a:pt x="1205" y="1179"/>
                </a:cubicBezTo>
                <a:lnTo>
                  <a:pt x="1205" y="682"/>
                </a:lnTo>
                <a:cubicBezTo>
                  <a:pt x="1205" y="665"/>
                  <a:pt x="1194" y="651"/>
                  <a:pt x="1177" y="651"/>
                </a:cubicBezTo>
                <a:cubicBezTo>
                  <a:pt x="1160" y="651"/>
                  <a:pt x="1126" y="663"/>
                  <a:pt x="1115" y="637"/>
                </a:cubicBezTo>
                <a:cubicBezTo>
                  <a:pt x="1104" y="612"/>
                  <a:pt x="1129" y="592"/>
                  <a:pt x="1140" y="578"/>
                </a:cubicBezTo>
                <a:lnTo>
                  <a:pt x="1341" y="330"/>
                </a:lnTo>
                <a:cubicBezTo>
                  <a:pt x="1349" y="318"/>
                  <a:pt x="1363" y="313"/>
                  <a:pt x="1377" y="313"/>
                </a:cubicBezTo>
                <a:cubicBezTo>
                  <a:pt x="1391" y="313"/>
                  <a:pt x="1406" y="318"/>
                  <a:pt x="1414" y="330"/>
                </a:cubicBezTo>
                <a:lnTo>
                  <a:pt x="1614" y="578"/>
                </a:lnTo>
                <a:cubicBezTo>
                  <a:pt x="1626" y="592"/>
                  <a:pt x="1651" y="615"/>
                  <a:pt x="1640" y="637"/>
                </a:cubicBezTo>
                <a:cubicBezTo>
                  <a:pt x="1629" y="660"/>
                  <a:pt x="1597" y="654"/>
                  <a:pt x="1578" y="654"/>
                </a:cubicBezTo>
                <a:cubicBezTo>
                  <a:pt x="1561" y="654"/>
                  <a:pt x="1550" y="668"/>
                  <a:pt x="1550" y="685"/>
                </a:cubicBezTo>
                <a:lnTo>
                  <a:pt x="1550" y="1916"/>
                </a:lnTo>
                <a:cubicBezTo>
                  <a:pt x="1550" y="1932"/>
                  <a:pt x="1564" y="1944"/>
                  <a:pt x="1578" y="1944"/>
                </a:cubicBezTo>
                <a:lnTo>
                  <a:pt x="1581" y="1944"/>
                </a:lnTo>
                <a:cubicBezTo>
                  <a:pt x="1597" y="1944"/>
                  <a:pt x="1612" y="1930"/>
                  <a:pt x="1612" y="1913"/>
                </a:cubicBezTo>
                <a:lnTo>
                  <a:pt x="1612" y="764"/>
                </a:lnTo>
                <a:cubicBezTo>
                  <a:pt x="1612" y="739"/>
                  <a:pt x="1631" y="719"/>
                  <a:pt x="1657" y="719"/>
                </a:cubicBezTo>
                <a:lnTo>
                  <a:pt x="1747" y="719"/>
                </a:lnTo>
                <a:cubicBezTo>
                  <a:pt x="1758" y="719"/>
                  <a:pt x="1767" y="713"/>
                  <a:pt x="1772" y="702"/>
                </a:cubicBezTo>
                <a:cubicBezTo>
                  <a:pt x="1784" y="691"/>
                  <a:pt x="1784" y="680"/>
                  <a:pt x="1775" y="671"/>
                </a:cubicBezTo>
                <a:close/>
              </a:path>
            </a:pathLst>
          </a:custGeom>
          <a:solidFill>
            <a:schemeClr val="accent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SimSun" pitchFamily="2"/>
              <a:cs typeface="Lucida Sans" pitchFamily="2"/>
            </a:endParaRPr>
          </a:p>
        </p:txBody>
      </p:sp>
    </p:spTree>
    <p:custDataLst>
      <p:tags r:id="rId1"/>
    </p:custDataLst>
    <p:extLst>
      <p:ext uri="{BB962C8B-B14F-4D97-AF65-F5344CB8AC3E}">
        <p14:creationId xmlns:p14="http://schemas.microsoft.com/office/powerpoint/2010/main" val="418865157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9853BF83-72D0-7778-6764-CA71B2A5479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0597" b="36491"/>
          <a:stretch/>
        </p:blipFill>
        <p:spPr>
          <a:xfrm>
            <a:off x="521360" y="1210480"/>
            <a:ext cx="2574266" cy="847257"/>
          </a:xfrm>
          <a:prstGeom prst="rect">
            <a:avLst/>
          </a:prstGeom>
        </p:spPr>
      </p:pic>
      <p:sp>
        <p:nvSpPr>
          <p:cNvPr id="18" name="Text Placeholder 4">
            <a:extLst>
              <a:ext uri="{FF2B5EF4-FFF2-40B4-BE49-F238E27FC236}">
                <a16:creationId xmlns:a16="http://schemas.microsoft.com/office/drawing/2014/main" id="{6ED7095C-36B9-796B-6BF8-B84ED71D3903}"/>
              </a:ext>
            </a:extLst>
          </p:cNvPr>
          <p:cNvSpPr txBox="1">
            <a:spLocks/>
          </p:cNvSpPr>
          <p:nvPr/>
        </p:nvSpPr>
        <p:spPr>
          <a:xfrm>
            <a:off x="445273" y="2432957"/>
            <a:ext cx="5001370" cy="2361677"/>
          </a:xfrm>
          <a:prstGeom prst="rect">
            <a:avLst/>
          </a:prstGeom>
        </p:spPr>
        <p:txBody>
          <a:bodyPr vert="horz"/>
          <a:lstStyle>
            <a:lvl1pPr indent="0" defTabSz="457200">
              <a:spcBef>
                <a:spcPts val="0"/>
              </a:spcBef>
              <a:spcAft>
                <a:spcPts val="1000"/>
              </a:spcAft>
              <a:buFontTx/>
              <a:buNone/>
              <a:defRPr sz="1500" b="0" i="0" baseline="0">
                <a:solidFill>
                  <a:schemeClr val="tx2"/>
                </a:solidFill>
                <a:ea typeface="Open Sans Light" panose="020B0306030504020204" pitchFamily="34" charset="0"/>
                <a:cs typeface="Arial" panose="020B0604020202020204" pitchFamily="34" charset="0"/>
              </a:defRPr>
            </a:lvl1pPr>
            <a:lvl2pPr marL="0" indent="-274320" defTabSz="457200">
              <a:spcBef>
                <a:spcPts val="0"/>
              </a:spcBef>
              <a:spcAft>
                <a:spcPts val="1000"/>
              </a:spcAft>
              <a:buClr>
                <a:schemeClr val="accent4"/>
              </a:buClr>
              <a:buSzPct val="90000"/>
              <a:buFont typeface="Zapf Dingbats"/>
              <a:buChar char="❯"/>
              <a:defRPr sz="1500" b="0" i="0" baseline="0">
                <a:solidFill>
                  <a:schemeClr val="bg1"/>
                </a:solidFill>
                <a:ea typeface="Open Sans Light" panose="020B0306030504020204" pitchFamily="34" charset="0"/>
                <a:cs typeface="Arial" panose="020B0604020202020204" pitchFamily="34" charset="0"/>
              </a:defRPr>
            </a:lvl2pPr>
            <a:lvl3pPr marL="54864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defTabSz="457200">
              <a:spcBef>
                <a:spcPts val="0"/>
              </a:spcBef>
              <a:spcAft>
                <a:spcPts val="1000"/>
              </a:spcAft>
              <a:buClr>
                <a:schemeClr val="accent4"/>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indent="0">
              <a:lnSpc>
                <a:spcPts val="2300"/>
              </a:lnSpc>
              <a:buNone/>
            </a:pPr>
            <a:r>
              <a:rPr lang="en-US" sz="1400" dirty="0">
                <a:solidFill>
                  <a:schemeClr val="tx2"/>
                </a:solidFill>
                <a:latin typeface="+mn-lt"/>
              </a:rPr>
              <a:t>As one of the world’s largest companies, Microsoft undoubtedly has unique challenges when it comes to managing its abundant workforce. Even so, this company promotes working well with other large companies and is widely known for its philanthropy, diversity, and workplace experimentation. The company also does a compressed workweek that fosters inclusion and belongingness.</a:t>
            </a:r>
          </a:p>
        </p:txBody>
      </p:sp>
      <p:cxnSp>
        <p:nvCxnSpPr>
          <p:cNvPr id="19" name="Straight Connector 18">
            <a:extLst>
              <a:ext uri="{FF2B5EF4-FFF2-40B4-BE49-F238E27FC236}">
                <a16:creationId xmlns:a16="http://schemas.microsoft.com/office/drawing/2014/main" id="{E18D3384-244A-B9D1-39DA-52C854D0F074}"/>
              </a:ext>
            </a:extLst>
          </p:cNvPr>
          <p:cNvCxnSpPr>
            <a:cxnSpLocks/>
          </p:cNvCxnSpPr>
          <p:nvPr/>
        </p:nvCxnSpPr>
        <p:spPr>
          <a:xfrm>
            <a:off x="510655" y="231928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1" name="Picture Placeholder 8">
            <a:extLst>
              <a:ext uri="{FF2B5EF4-FFF2-40B4-BE49-F238E27FC236}">
                <a16:creationId xmlns:a16="http://schemas.microsoft.com/office/drawing/2014/main" id="{858CA91B-18C8-4401-AB59-953317E32E32}"/>
              </a:ext>
            </a:extLst>
          </p:cNvPr>
          <p:cNvPicPr>
            <a:picLocks noChangeAspect="1"/>
          </p:cNvPicPr>
          <p:nvPr/>
        </p:nvPicPr>
        <p:blipFill rotWithShape="1">
          <a:blip r:embed="rId6"/>
          <a:srcRect l="28440" r="28618"/>
          <a:stretch/>
        </p:blipFill>
        <p:spPr>
          <a:xfrm flipH="1">
            <a:off x="5740841" y="0"/>
            <a:ext cx="3403155" cy="5143500"/>
          </a:xfrm>
          <a:prstGeom prst="rect">
            <a:avLst/>
          </a:prstGeom>
        </p:spPr>
      </p:pic>
      <p:pic>
        <p:nvPicPr>
          <p:cNvPr id="29" name="Picture 28">
            <a:extLst>
              <a:ext uri="{FF2B5EF4-FFF2-40B4-BE49-F238E27FC236}">
                <a16:creationId xmlns:a16="http://schemas.microsoft.com/office/drawing/2014/main" id="{608632B0-1BFA-C04B-786D-7E98C8EAEB4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30" name="Title 1">
            <a:extLst>
              <a:ext uri="{FF2B5EF4-FFF2-40B4-BE49-F238E27FC236}">
                <a16:creationId xmlns:a16="http://schemas.microsoft.com/office/drawing/2014/main" id="{82E24A1F-8D96-E738-04A8-2529892705C5}"/>
              </a:ext>
            </a:extLst>
          </p:cNvPr>
          <p:cNvSpPr>
            <a:spLocks noGrp="1"/>
          </p:cNvSpPr>
          <p:nvPr>
            <p:ph type="title"/>
          </p:nvPr>
        </p:nvSpPr>
        <p:spPr>
          <a:xfrm>
            <a:off x="376814" y="287521"/>
            <a:ext cx="4800937" cy="1024447"/>
          </a:xfrm>
        </p:spPr>
        <p:txBody>
          <a:bodyPr/>
          <a:lstStyle/>
          <a:p>
            <a:r>
              <a:rPr lang="en-US" dirty="0"/>
              <a:t>Examples of Healthy </a:t>
            </a:r>
            <a:br>
              <a:rPr lang="en-US" dirty="0"/>
            </a:br>
            <a:r>
              <a:rPr lang="en-US" dirty="0"/>
              <a:t>Corporate Cultures</a:t>
            </a:r>
          </a:p>
        </p:txBody>
      </p:sp>
    </p:spTree>
    <p:custDataLst>
      <p:tags r:id="rId1"/>
    </p:custDataLst>
    <p:extLst>
      <p:ext uri="{BB962C8B-B14F-4D97-AF65-F5344CB8AC3E}">
        <p14:creationId xmlns:p14="http://schemas.microsoft.com/office/powerpoint/2010/main" val="2894176211"/>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2664-E6A3-4F35-9861-B00217B63763}"/>
              </a:ext>
            </a:extLst>
          </p:cNvPr>
          <p:cNvSpPr>
            <a:spLocks noGrp="1"/>
          </p:cNvSpPr>
          <p:nvPr>
            <p:ph type="title"/>
          </p:nvPr>
        </p:nvSpPr>
        <p:spPr>
          <a:xfrm>
            <a:off x="3592313" y="287522"/>
            <a:ext cx="4844017" cy="369054"/>
          </a:xfrm>
        </p:spPr>
        <p:txBody>
          <a:bodyPr/>
          <a:lstStyle/>
          <a:p>
            <a:r>
              <a:rPr lang="en-US" dirty="0"/>
              <a:t>Examples of Healthy </a:t>
            </a:r>
            <a:br>
              <a:rPr lang="en-US" dirty="0"/>
            </a:br>
            <a:r>
              <a:rPr lang="en-US" dirty="0"/>
              <a:t>Corporate Cultures</a:t>
            </a:r>
          </a:p>
        </p:txBody>
      </p:sp>
      <p:sp>
        <p:nvSpPr>
          <p:cNvPr id="25" name="Text Placeholder 3">
            <a:extLst>
              <a:ext uri="{FF2B5EF4-FFF2-40B4-BE49-F238E27FC236}">
                <a16:creationId xmlns:a16="http://schemas.microsoft.com/office/drawing/2014/main" id="{98046D01-0EA4-E540-8B83-483574C12B0D}"/>
              </a:ext>
            </a:extLst>
          </p:cNvPr>
          <p:cNvSpPr txBox="1">
            <a:spLocks/>
          </p:cNvSpPr>
          <p:nvPr/>
        </p:nvSpPr>
        <p:spPr>
          <a:xfrm>
            <a:off x="3592313" y="2672980"/>
            <a:ext cx="5294237" cy="2182998"/>
          </a:xfrm>
          <a:prstGeom prst="rect">
            <a:avLst/>
          </a:prstGeom>
        </p:spPr>
        <p:txBody>
          <a:bodyPr vert="horz"/>
          <a:lstStyle>
            <a:defPPr>
              <a:defRPr lang="en-US"/>
            </a:defPPr>
            <a:lvl1pPr indent="0" defTabSz="457200">
              <a:lnSpc>
                <a:spcPts val="2300"/>
              </a:lnSpc>
              <a:spcBef>
                <a:spcPts val="0"/>
              </a:spcBef>
              <a:spcAft>
                <a:spcPts val="1000"/>
              </a:spcAft>
              <a:buFontTx/>
              <a:buNone/>
              <a:defRPr sz="1400" b="0" i="0" baseline="0">
                <a:solidFill>
                  <a:schemeClr val="tx2"/>
                </a:solidFill>
                <a:ea typeface="Open Sans Light" panose="020B0306030504020204" pitchFamily="34" charset="0"/>
                <a:cs typeface="Arial" panose="020B0604020202020204" pitchFamily="34" charset="0"/>
              </a:defRPr>
            </a:lvl1pPr>
            <a:lvl2pPr marL="0" indent="-274320" defTabSz="457200">
              <a:spcBef>
                <a:spcPts val="0"/>
              </a:spcBef>
              <a:spcAft>
                <a:spcPts val="1000"/>
              </a:spcAft>
              <a:buClr>
                <a:schemeClr val="accent4"/>
              </a:buClr>
              <a:buSzPct val="90000"/>
              <a:buFont typeface="Zapf Dingbats"/>
              <a:buChar char="❯"/>
              <a:defRPr sz="1500" b="0" i="0" baseline="0">
                <a:solidFill>
                  <a:schemeClr val="bg1"/>
                </a:solidFill>
                <a:ea typeface="Open Sans Light" panose="020B0306030504020204" pitchFamily="34" charset="0"/>
                <a:cs typeface="Arial" panose="020B0604020202020204" pitchFamily="34" charset="0"/>
              </a:defRPr>
            </a:lvl2pPr>
            <a:lvl3pPr marL="54864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defTabSz="457200">
              <a:spcBef>
                <a:spcPts val="0"/>
              </a:spcBef>
              <a:spcAft>
                <a:spcPts val="1000"/>
              </a:spcAft>
              <a:buClr>
                <a:schemeClr val="accent4"/>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hlinkClick r:id="rId4"/>
              </a:rPr>
              <a:t>Zoom’s work culture</a:t>
            </a:r>
            <a:r>
              <a:rPr lang="en-US" dirty="0"/>
              <a:t> is unique as it actually has an internal team called the happiness crew. It is a culture that lets you be surrounded by people while cultivating fun and productivity. Zoom also has an open work environment and sought-after benefits, including competitive pay, unlimited time off, fitness reimbursement, and more.</a:t>
            </a:r>
          </a:p>
        </p:txBody>
      </p:sp>
      <p:cxnSp>
        <p:nvCxnSpPr>
          <p:cNvPr id="27" name="Straight Connector 26">
            <a:extLst>
              <a:ext uri="{FF2B5EF4-FFF2-40B4-BE49-F238E27FC236}">
                <a16:creationId xmlns:a16="http://schemas.microsoft.com/office/drawing/2014/main" id="{FE16AB63-9226-A733-61BD-74E06DFDBD6D}"/>
              </a:ext>
            </a:extLst>
          </p:cNvPr>
          <p:cNvCxnSpPr>
            <a:cxnSpLocks/>
          </p:cNvCxnSpPr>
          <p:nvPr/>
        </p:nvCxnSpPr>
        <p:spPr>
          <a:xfrm>
            <a:off x="3592313" y="2408935"/>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AutoShape 2" descr="Microsoft Logo Vector SVG Icon - SVG Repo">
            <a:extLst>
              <a:ext uri="{FF2B5EF4-FFF2-40B4-BE49-F238E27FC236}">
                <a16:creationId xmlns:a16="http://schemas.microsoft.com/office/drawing/2014/main" id="{D7855EF1-93DD-B224-65FC-F5FED3391C5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Icon&#10;&#10;Description automatically generated">
            <a:extLst>
              <a:ext uri="{FF2B5EF4-FFF2-40B4-BE49-F238E27FC236}">
                <a16:creationId xmlns:a16="http://schemas.microsoft.com/office/drawing/2014/main" id="{05D7A01A-1B5A-E22F-F56C-530E3015A143}"/>
              </a:ext>
            </a:extLst>
          </p:cNvPr>
          <p:cNvPicPr>
            <a:picLocks noChangeAspect="1"/>
          </p:cNvPicPr>
          <p:nvPr/>
        </p:nvPicPr>
        <p:blipFill>
          <a:blip r:embed="rId5"/>
          <a:stretch>
            <a:fillRect/>
          </a:stretch>
        </p:blipFill>
        <p:spPr>
          <a:xfrm>
            <a:off x="3592313" y="1373674"/>
            <a:ext cx="2455621" cy="753057"/>
          </a:xfrm>
          <a:prstGeom prst="rect">
            <a:avLst/>
          </a:prstGeom>
        </p:spPr>
      </p:pic>
      <p:pic>
        <p:nvPicPr>
          <p:cNvPr id="17" name="Picture Placeholder 8">
            <a:extLst>
              <a:ext uri="{FF2B5EF4-FFF2-40B4-BE49-F238E27FC236}">
                <a16:creationId xmlns:a16="http://schemas.microsoft.com/office/drawing/2014/main" id="{37A379CE-C33E-EED3-4276-7535FEC83E61}"/>
              </a:ext>
            </a:extLst>
          </p:cNvPr>
          <p:cNvPicPr>
            <a:picLocks noChangeAspect="1"/>
          </p:cNvPicPr>
          <p:nvPr/>
        </p:nvPicPr>
        <p:blipFill rotWithShape="1">
          <a:blip r:embed="rId6"/>
          <a:srcRect l="13487" r="58755"/>
          <a:stretch/>
        </p:blipFill>
        <p:spPr>
          <a:xfrm>
            <a:off x="0" y="0"/>
            <a:ext cx="3179571" cy="5143500"/>
          </a:xfrm>
          <a:prstGeom prst="rect">
            <a:avLst/>
          </a:prstGeom>
        </p:spPr>
      </p:pic>
    </p:spTree>
    <p:custDataLst>
      <p:tags r:id="rId1"/>
    </p:custDataLst>
    <p:extLst>
      <p:ext uri="{BB962C8B-B14F-4D97-AF65-F5344CB8AC3E}">
        <p14:creationId xmlns:p14="http://schemas.microsoft.com/office/powerpoint/2010/main" val="2816772530"/>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2664-E6A3-4F35-9861-B00217B63763}"/>
              </a:ext>
            </a:extLst>
          </p:cNvPr>
          <p:cNvSpPr>
            <a:spLocks noGrp="1"/>
          </p:cNvSpPr>
          <p:nvPr>
            <p:ph type="title"/>
          </p:nvPr>
        </p:nvSpPr>
        <p:spPr/>
        <p:txBody>
          <a:bodyPr/>
          <a:lstStyle/>
          <a:p>
            <a:r>
              <a:rPr lang="en-US" dirty="0"/>
              <a:t>Examples of Healthy </a:t>
            </a:r>
            <a:br>
              <a:rPr lang="en-US" dirty="0"/>
            </a:br>
            <a:r>
              <a:rPr lang="en-US" dirty="0"/>
              <a:t>Corporate Cultures</a:t>
            </a:r>
          </a:p>
        </p:txBody>
      </p:sp>
      <p:sp>
        <p:nvSpPr>
          <p:cNvPr id="24" name="Text Placeholder 4">
            <a:extLst>
              <a:ext uri="{FF2B5EF4-FFF2-40B4-BE49-F238E27FC236}">
                <a16:creationId xmlns:a16="http://schemas.microsoft.com/office/drawing/2014/main" id="{DEB1BE0D-5275-32F4-81AA-18920EC61A04}"/>
              </a:ext>
            </a:extLst>
          </p:cNvPr>
          <p:cNvSpPr txBox="1">
            <a:spLocks/>
          </p:cNvSpPr>
          <p:nvPr/>
        </p:nvSpPr>
        <p:spPr>
          <a:xfrm>
            <a:off x="445273" y="2385393"/>
            <a:ext cx="4726802" cy="2409241"/>
          </a:xfrm>
          <a:prstGeom prst="rect">
            <a:avLst/>
          </a:prstGeom>
        </p:spPr>
        <p:txBody>
          <a:bodyPr vert="horz"/>
          <a:lstStyle>
            <a:lvl1pPr indent="0" defTabSz="457200">
              <a:spcBef>
                <a:spcPts val="0"/>
              </a:spcBef>
              <a:spcAft>
                <a:spcPts val="1000"/>
              </a:spcAft>
              <a:buFontTx/>
              <a:buNone/>
              <a:defRPr sz="1500" b="0" i="0" baseline="0">
                <a:solidFill>
                  <a:schemeClr val="tx2"/>
                </a:solidFill>
                <a:ea typeface="Open Sans Light" panose="020B0306030504020204" pitchFamily="34" charset="0"/>
                <a:cs typeface="Arial" panose="020B0604020202020204" pitchFamily="34" charset="0"/>
              </a:defRPr>
            </a:lvl1pPr>
            <a:lvl2pPr marL="0" indent="-274320" defTabSz="457200">
              <a:spcBef>
                <a:spcPts val="0"/>
              </a:spcBef>
              <a:spcAft>
                <a:spcPts val="1000"/>
              </a:spcAft>
              <a:buClr>
                <a:schemeClr val="accent4"/>
              </a:buClr>
              <a:buSzPct val="90000"/>
              <a:buFont typeface="Zapf Dingbats"/>
              <a:buChar char="❯"/>
              <a:defRPr sz="1500" b="0" i="0" baseline="0">
                <a:solidFill>
                  <a:schemeClr val="bg1"/>
                </a:solidFill>
                <a:ea typeface="Open Sans Light" panose="020B0306030504020204" pitchFamily="34" charset="0"/>
                <a:cs typeface="Arial" panose="020B0604020202020204" pitchFamily="34" charset="0"/>
              </a:defRPr>
            </a:lvl2pPr>
            <a:lvl3pPr marL="54864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defTabSz="457200">
              <a:spcBef>
                <a:spcPts val="0"/>
              </a:spcBef>
              <a:spcAft>
                <a:spcPts val="1000"/>
              </a:spcAft>
              <a:buClr>
                <a:schemeClr val="accent4"/>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nSpc>
                <a:spcPct val="150000"/>
              </a:lnSpc>
            </a:pPr>
            <a:r>
              <a:rPr lang="en-US" sz="1400" dirty="0"/>
              <a:t>When it comes to healthy work culture, few can outdo </a:t>
            </a:r>
            <a:r>
              <a:rPr lang="en-US" sz="1400" dirty="0">
                <a:hlinkClick r:id="rId4"/>
              </a:rPr>
              <a:t>Google</a:t>
            </a:r>
            <a:r>
              <a:rPr lang="en-US" sz="1400" dirty="0"/>
              <a:t>. Google believes that happiness is a science, so not only do they make their corporate culture fun, but they focus on open communication and clear core values. Google hires for skill, character, and incredible mobility within the company.</a:t>
            </a:r>
          </a:p>
        </p:txBody>
      </p:sp>
      <p:cxnSp>
        <p:nvCxnSpPr>
          <p:cNvPr id="28" name="Straight Connector 27">
            <a:extLst>
              <a:ext uri="{FF2B5EF4-FFF2-40B4-BE49-F238E27FC236}">
                <a16:creationId xmlns:a16="http://schemas.microsoft.com/office/drawing/2014/main" id="{90587DF4-870B-E014-D280-2DFB12D559CF}"/>
              </a:ext>
            </a:extLst>
          </p:cNvPr>
          <p:cNvCxnSpPr>
            <a:cxnSpLocks/>
          </p:cNvCxnSpPr>
          <p:nvPr/>
        </p:nvCxnSpPr>
        <p:spPr>
          <a:xfrm>
            <a:off x="510655" y="2191491"/>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A53788C7-356C-405F-9504-E1456EF9C315}"/>
              </a:ext>
            </a:extLst>
          </p:cNvPr>
          <p:cNvPicPr>
            <a:picLocks noChangeAspect="1"/>
          </p:cNvPicPr>
          <p:nvPr/>
        </p:nvPicPr>
        <p:blipFill>
          <a:blip r:embed="rId5"/>
          <a:stretch>
            <a:fillRect/>
          </a:stretch>
        </p:blipFill>
        <p:spPr>
          <a:xfrm>
            <a:off x="510653" y="1369994"/>
            <a:ext cx="1956317" cy="661235"/>
          </a:xfrm>
          <a:prstGeom prst="rect">
            <a:avLst/>
          </a:prstGeom>
        </p:spPr>
      </p:pic>
      <p:pic>
        <p:nvPicPr>
          <p:cNvPr id="17" name="Picture Placeholder 8">
            <a:extLst>
              <a:ext uri="{FF2B5EF4-FFF2-40B4-BE49-F238E27FC236}">
                <a16:creationId xmlns:a16="http://schemas.microsoft.com/office/drawing/2014/main" id="{9C9A3248-D7B8-B9D4-F91E-07353A7497BF}"/>
              </a:ext>
            </a:extLst>
          </p:cNvPr>
          <p:cNvPicPr>
            <a:picLocks noChangeAspect="1"/>
          </p:cNvPicPr>
          <p:nvPr/>
        </p:nvPicPr>
        <p:blipFill rotWithShape="1">
          <a:blip r:embed="rId6"/>
          <a:srcRect l="17972" t="12942" r="34754" b="82"/>
          <a:stretch/>
        </p:blipFill>
        <p:spPr>
          <a:xfrm flipH="1">
            <a:off x="5295900" y="0"/>
            <a:ext cx="3848099" cy="5143500"/>
          </a:xfrm>
          <a:prstGeom prst="rect">
            <a:avLst/>
          </a:prstGeom>
        </p:spPr>
      </p:pic>
      <p:pic>
        <p:nvPicPr>
          <p:cNvPr id="18" name="Picture 17">
            <a:extLst>
              <a:ext uri="{FF2B5EF4-FFF2-40B4-BE49-F238E27FC236}">
                <a16:creationId xmlns:a16="http://schemas.microsoft.com/office/drawing/2014/main" id="{93D39D00-9488-F44D-A6A6-A55F914ADA8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160441352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19D26E-62FD-C6AD-64C3-463F505BFC00}"/>
              </a:ext>
            </a:extLst>
          </p:cNvPr>
          <p:cNvSpPr/>
          <p:nvPr/>
        </p:nvSpPr>
        <p:spPr>
          <a:xfrm>
            <a:off x="0" y="2960396"/>
            <a:ext cx="9144000" cy="21831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3FFA71D-32F3-47BC-9066-C4009250A668}"/>
              </a:ext>
            </a:extLst>
          </p:cNvPr>
          <p:cNvSpPr>
            <a:spLocks noGrp="1"/>
          </p:cNvSpPr>
          <p:nvPr>
            <p:ph type="body" sz="quarter" idx="12"/>
          </p:nvPr>
        </p:nvSpPr>
        <p:spPr>
          <a:xfrm>
            <a:off x="2790825" y="3316863"/>
            <a:ext cx="3047089" cy="1636136"/>
          </a:xfrm>
        </p:spPr>
        <p:txBody>
          <a:bodyPr/>
          <a:lstStyle/>
          <a:p>
            <a:pPr marL="0" indent="0" algn="ctr">
              <a:buNone/>
            </a:pPr>
            <a:r>
              <a:rPr lang="en-US" sz="1600" b="1" dirty="0">
                <a:solidFill>
                  <a:schemeClr val="bg1"/>
                </a:solidFill>
              </a:rPr>
              <a:t>The only thing that truly gives an organization a competitive advantage over another is its people, and people equal culture</a:t>
            </a:r>
          </a:p>
        </p:txBody>
      </p:sp>
      <p:pic>
        <p:nvPicPr>
          <p:cNvPr id="7" name="Picture 6">
            <a:extLst>
              <a:ext uri="{FF2B5EF4-FFF2-40B4-BE49-F238E27FC236}">
                <a16:creationId xmlns:a16="http://schemas.microsoft.com/office/drawing/2014/main" id="{E864EFEA-C3DF-BFB6-BA4D-2BFFF201EE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2295"/>
          <a:stretch/>
        </p:blipFill>
        <p:spPr>
          <a:xfrm>
            <a:off x="334602" y="1584107"/>
            <a:ext cx="2338848" cy="3559393"/>
          </a:xfrm>
          <a:prstGeom prst="rect">
            <a:avLst/>
          </a:prstGeom>
        </p:spPr>
      </p:pic>
      <p:sp>
        <p:nvSpPr>
          <p:cNvPr id="9" name="TextBox 8">
            <a:extLst>
              <a:ext uri="{FF2B5EF4-FFF2-40B4-BE49-F238E27FC236}">
                <a16:creationId xmlns:a16="http://schemas.microsoft.com/office/drawing/2014/main" id="{74D603CC-CB55-AD61-C874-32C23A2287EF}"/>
              </a:ext>
            </a:extLst>
          </p:cNvPr>
          <p:cNvSpPr txBox="1"/>
          <p:nvPr/>
        </p:nvSpPr>
        <p:spPr>
          <a:xfrm>
            <a:off x="2076450" y="2266424"/>
            <a:ext cx="4572000" cy="923330"/>
          </a:xfrm>
          <a:prstGeom prst="rect">
            <a:avLst/>
          </a:prstGeom>
          <a:noFill/>
        </p:spPr>
        <p:txBody>
          <a:bodyPr wrap="square">
            <a:spAutoFit/>
          </a:bodyPr>
          <a:lstStyle/>
          <a:p>
            <a:pPr marL="0" indent="0" algn="ctr">
              <a:buNone/>
            </a:pPr>
            <a:r>
              <a:rPr lang="en-US" sz="5400" b="1" dirty="0">
                <a:solidFill>
                  <a:schemeClr val="accent3"/>
                </a:solidFill>
              </a:rPr>
              <a:t>PEOPLE</a:t>
            </a:r>
          </a:p>
        </p:txBody>
      </p:sp>
      <p:sp>
        <p:nvSpPr>
          <p:cNvPr id="2" name="Title 1">
            <a:extLst>
              <a:ext uri="{FF2B5EF4-FFF2-40B4-BE49-F238E27FC236}">
                <a16:creationId xmlns:a16="http://schemas.microsoft.com/office/drawing/2014/main" id="{A6019EFE-49D5-4BFC-B284-BC39796305AD}"/>
              </a:ext>
            </a:extLst>
          </p:cNvPr>
          <p:cNvSpPr>
            <a:spLocks noGrp="1"/>
          </p:cNvSpPr>
          <p:nvPr>
            <p:ph type="title"/>
          </p:nvPr>
        </p:nvSpPr>
        <p:spPr>
          <a:xfrm>
            <a:off x="0" y="387556"/>
            <a:ext cx="9143999" cy="1640275"/>
          </a:xfrm>
        </p:spPr>
        <p:txBody>
          <a:bodyPr/>
          <a:lstStyle/>
          <a:p>
            <a:pPr algn="ctr"/>
            <a:r>
              <a:rPr lang="en-US" dirty="0"/>
              <a:t>What Theme Resonates Throughout The Examples </a:t>
            </a:r>
            <a:br>
              <a:rPr lang="en-US" dirty="0"/>
            </a:br>
            <a:r>
              <a:rPr lang="en-US" dirty="0"/>
              <a:t>of Healthy Corporate Culture?</a:t>
            </a:r>
          </a:p>
        </p:txBody>
      </p:sp>
      <p:pic>
        <p:nvPicPr>
          <p:cNvPr id="10" name="Picture 9" descr="A person in a suit smiling&#10;&#10;Description automatically generated with medium confidence">
            <a:extLst>
              <a:ext uri="{FF2B5EF4-FFF2-40B4-BE49-F238E27FC236}">
                <a16:creationId xmlns:a16="http://schemas.microsoft.com/office/drawing/2014/main" id="{A917E990-D314-DFAB-396D-270685AC910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b="13364"/>
          <a:stretch/>
        </p:blipFill>
        <p:spPr>
          <a:xfrm>
            <a:off x="5988762" y="1209675"/>
            <a:ext cx="2898064" cy="3933825"/>
          </a:xfrm>
          <a:prstGeom prst="rect">
            <a:avLst/>
          </a:prstGeom>
        </p:spPr>
      </p:pic>
    </p:spTree>
    <p:custDataLst>
      <p:tags r:id="rId1"/>
    </p:custDataLst>
    <p:extLst>
      <p:ext uri="{BB962C8B-B14F-4D97-AF65-F5344CB8AC3E}">
        <p14:creationId xmlns:p14="http://schemas.microsoft.com/office/powerpoint/2010/main" val="1996462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ADE2908-D527-D73B-0360-B67E92BED666}"/>
              </a:ext>
            </a:extLst>
          </p:cNvPr>
          <p:cNvSpPr>
            <a:spLocks noGrp="1"/>
          </p:cNvSpPr>
          <p:nvPr>
            <p:ph type="title"/>
          </p:nvPr>
        </p:nvSpPr>
        <p:spPr>
          <a:xfrm>
            <a:off x="3495675" y="381000"/>
            <a:ext cx="5011929" cy="857250"/>
          </a:xfrm>
        </p:spPr>
        <p:txBody>
          <a:bodyPr>
            <a:normAutofit/>
          </a:bodyPr>
          <a:lstStyle/>
          <a:p>
            <a:r>
              <a:rPr lang="en-US" dirty="0"/>
              <a:t>What Makes a Healthy </a:t>
            </a:r>
            <a:br>
              <a:rPr lang="en-US" dirty="0"/>
            </a:br>
            <a:r>
              <a:rPr lang="en-US" dirty="0"/>
              <a:t>Corporate Culture Today?</a:t>
            </a:r>
          </a:p>
        </p:txBody>
      </p:sp>
      <p:sp>
        <p:nvSpPr>
          <p:cNvPr id="19" name="Content Placeholder 2">
            <a:extLst>
              <a:ext uri="{FF2B5EF4-FFF2-40B4-BE49-F238E27FC236}">
                <a16:creationId xmlns:a16="http://schemas.microsoft.com/office/drawing/2014/main" id="{2749378E-7089-D6BB-89D8-155C282CFDFB}"/>
              </a:ext>
            </a:extLst>
          </p:cNvPr>
          <p:cNvSpPr txBox="1">
            <a:spLocks/>
          </p:cNvSpPr>
          <p:nvPr/>
        </p:nvSpPr>
        <p:spPr>
          <a:xfrm>
            <a:off x="3608196" y="1409701"/>
            <a:ext cx="5240529" cy="3419474"/>
          </a:xfrm>
          <a:prstGeom prst="rect">
            <a:avLst/>
          </a:prstGeom>
        </p:spPr>
        <p:txBody>
          <a:bodyPr anchor="ctr">
            <a:noAutofit/>
          </a:bodyPr>
          <a:lstStyle>
            <a:defPPr>
              <a:defRPr lang="en-US"/>
            </a:defPPr>
            <a:lvl1pPr indent="0" defTabSz="457200">
              <a:spcBef>
                <a:spcPct val="20000"/>
              </a:spcBef>
              <a:buFont typeface="Arial"/>
              <a:buNone/>
              <a:defRPr b="0" i="0">
                <a:solidFill>
                  <a:schemeClr val="tx2"/>
                </a:solidFill>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285750" indent="-285750">
              <a:lnSpc>
                <a:spcPct val="170000"/>
              </a:lnSpc>
              <a:buClr>
                <a:schemeClr val="accent3"/>
              </a:buClr>
              <a:buFont typeface="Arial" panose="020B0604020202020204" pitchFamily="34" charset="0"/>
              <a:buChar char="›"/>
            </a:pPr>
            <a:r>
              <a:rPr lang="en-US" sz="1400" dirty="0"/>
              <a:t>Openness and humility from top to bottom. </a:t>
            </a:r>
          </a:p>
          <a:p>
            <a:pPr marL="285750" indent="-285750">
              <a:lnSpc>
                <a:spcPct val="170000"/>
              </a:lnSpc>
              <a:buClr>
                <a:schemeClr val="accent3"/>
              </a:buClr>
              <a:buFont typeface="Arial" panose="020B0604020202020204" pitchFamily="34" charset="0"/>
              <a:buChar char="›"/>
            </a:pPr>
            <a:r>
              <a:rPr lang="en-US" sz="1400" dirty="0"/>
              <a:t>Environment of accountability and personal responsibility.</a:t>
            </a:r>
          </a:p>
          <a:p>
            <a:pPr marL="285750" indent="-285750">
              <a:lnSpc>
                <a:spcPct val="170000"/>
              </a:lnSpc>
              <a:buClr>
                <a:schemeClr val="accent3"/>
              </a:buClr>
              <a:buFont typeface="Arial" panose="020B0604020202020204" pitchFamily="34" charset="0"/>
              <a:buChar char="›"/>
            </a:pPr>
            <a:r>
              <a:rPr lang="en-US" sz="1400" dirty="0"/>
              <a:t>Freedom for risk-taking within appropriate limits.</a:t>
            </a:r>
          </a:p>
          <a:p>
            <a:pPr marL="285750" indent="-285750">
              <a:lnSpc>
                <a:spcPct val="170000"/>
              </a:lnSpc>
              <a:buClr>
                <a:schemeClr val="accent3"/>
              </a:buClr>
              <a:buFont typeface="Arial" panose="020B0604020202020204" pitchFamily="34" charset="0"/>
              <a:buChar char="›"/>
            </a:pPr>
            <a:r>
              <a:rPr lang="en-US" sz="1400" dirty="0"/>
              <a:t>A fierce commitment to “do it right”.</a:t>
            </a:r>
          </a:p>
          <a:p>
            <a:pPr marL="285750" indent="-285750">
              <a:lnSpc>
                <a:spcPct val="170000"/>
              </a:lnSpc>
              <a:buClr>
                <a:schemeClr val="accent3"/>
              </a:buClr>
              <a:buFont typeface="Arial" panose="020B0604020202020204" pitchFamily="34" charset="0"/>
              <a:buChar char="›"/>
            </a:pPr>
            <a:r>
              <a:rPr lang="en-US" sz="1400" dirty="0"/>
              <a:t>A willingness to tolerate and learn from mistakes.</a:t>
            </a:r>
          </a:p>
          <a:p>
            <a:pPr marL="285750" indent="-285750">
              <a:lnSpc>
                <a:spcPct val="170000"/>
              </a:lnSpc>
              <a:buClr>
                <a:schemeClr val="accent3"/>
              </a:buClr>
              <a:buFont typeface="Arial" panose="020B0604020202020204" pitchFamily="34" charset="0"/>
              <a:buChar char="›"/>
            </a:pPr>
            <a:r>
              <a:rPr lang="en-US" sz="1400" dirty="0"/>
              <a:t>Unquestioned integrity and consistency.</a:t>
            </a:r>
          </a:p>
          <a:p>
            <a:pPr marL="285750" indent="-285750">
              <a:lnSpc>
                <a:spcPct val="170000"/>
              </a:lnSpc>
              <a:buClr>
                <a:schemeClr val="accent3"/>
              </a:buClr>
              <a:buFont typeface="Arial" panose="020B0604020202020204" pitchFamily="34" charset="0"/>
              <a:buChar char="›"/>
            </a:pPr>
            <a:r>
              <a:rPr lang="en-US" sz="1400" dirty="0"/>
              <a:t>A pursuit of collaboration, integration, and holistic thinking.</a:t>
            </a:r>
          </a:p>
          <a:p>
            <a:pPr marL="285750" indent="-285750">
              <a:lnSpc>
                <a:spcPct val="170000"/>
              </a:lnSpc>
              <a:buClr>
                <a:schemeClr val="accent3"/>
              </a:buClr>
              <a:buFont typeface="Arial" panose="020B0604020202020204" pitchFamily="34" charset="0"/>
              <a:buChar char="›"/>
            </a:pPr>
            <a:r>
              <a:rPr lang="en-US" sz="1400" dirty="0"/>
              <a:t>Courage and persistence in the face of difficulty.</a:t>
            </a:r>
          </a:p>
          <a:p>
            <a:pPr marL="285750" indent="-285750">
              <a:lnSpc>
                <a:spcPct val="170000"/>
              </a:lnSpc>
              <a:buClr>
                <a:schemeClr val="accent3"/>
              </a:buClr>
              <a:buFont typeface="Arial" panose="020B0604020202020204" pitchFamily="34" charset="0"/>
              <a:buChar char="›"/>
            </a:pPr>
            <a:endParaRPr lang="en-US" sz="1400" dirty="0"/>
          </a:p>
        </p:txBody>
      </p:sp>
      <p:pic>
        <p:nvPicPr>
          <p:cNvPr id="21" name="Picture Placeholder 8">
            <a:extLst>
              <a:ext uri="{FF2B5EF4-FFF2-40B4-BE49-F238E27FC236}">
                <a16:creationId xmlns:a16="http://schemas.microsoft.com/office/drawing/2014/main" id="{5635B78E-52B8-4EFC-FC7D-43AEA086BDF5}"/>
              </a:ext>
            </a:extLst>
          </p:cNvPr>
          <p:cNvPicPr>
            <a:picLocks noChangeAspect="1"/>
          </p:cNvPicPr>
          <p:nvPr/>
        </p:nvPicPr>
        <p:blipFill>
          <a:blip r:embed="rId4"/>
          <a:srcRect l="32614" r="32614"/>
          <a:stretch/>
        </p:blipFill>
        <p:spPr>
          <a:xfrm flipH="1">
            <a:off x="0" y="0"/>
            <a:ext cx="3179571" cy="5143500"/>
          </a:xfrm>
          <a:prstGeom prst="rect">
            <a:avLst/>
          </a:prstGeom>
        </p:spPr>
      </p:pic>
    </p:spTree>
    <p:custDataLst>
      <p:tags r:id="rId1"/>
    </p:custDataLst>
    <p:extLst>
      <p:ext uri="{BB962C8B-B14F-4D97-AF65-F5344CB8AC3E}">
        <p14:creationId xmlns:p14="http://schemas.microsoft.com/office/powerpoint/2010/main" val="264278317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2976D-8512-A177-6CB6-081865E0590E}"/>
              </a:ext>
            </a:extLst>
          </p:cNvPr>
          <p:cNvSpPr>
            <a:spLocks noGrp="1"/>
          </p:cNvSpPr>
          <p:nvPr>
            <p:ph type="title"/>
          </p:nvPr>
        </p:nvSpPr>
        <p:spPr>
          <a:xfrm>
            <a:off x="558801" y="448840"/>
            <a:ext cx="5184774" cy="3697685"/>
          </a:xfrm>
        </p:spPr>
        <p:txBody>
          <a:bodyPr>
            <a:normAutofit/>
          </a:bodyPr>
          <a:lstStyle/>
          <a:p>
            <a:r>
              <a:rPr lang="en-US" dirty="0"/>
              <a:t>Corporate Culture: Key Takeaway</a:t>
            </a:r>
          </a:p>
        </p:txBody>
      </p:sp>
      <p:sp>
        <p:nvSpPr>
          <p:cNvPr id="13" name="Content Placeholder 2">
            <a:extLst>
              <a:ext uri="{FF2B5EF4-FFF2-40B4-BE49-F238E27FC236}">
                <a16:creationId xmlns:a16="http://schemas.microsoft.com/office/drawing/2014/main" id="{6F3E4BAF-2805-BC69-D717-B4DC91780370}"/>
              </a:ext>
            </a:extLst>
          </p:cNvPr>
          <p:cNvSpPr txBox="1">
            <a:spLocks/>
          </p:cNvSpPr>
          <p:nvPr/>
        </p:nvSpPr>
        <p:spPr>
          <a:xfrm>
            <a:off x="558801" y="996975"/>
            <a:ext cx="5041899" cy="3598391"/>
          </a:xfrm>
          <a:prstGeom prst="rect">
            <a:avLst/>
          </a:prstGeom>
        </p:spPr>
        <p:txBody>
          <a:bodyPr anchor="ctr">
            <a:norm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Font typeface="Arial"/>
              <a:buNone/>
            </a:pPr>
            <a:r>
              <a:rPr lang="en-US" sz="1400" dirty="0">
                <a:solidFill>
                  <a:schemeClr val="tx2"/>
                </a:solidFill>
                <a:latin typeface="Arial" panose="020B0604020202020204" pitchFamily="34" charset="0"/>
                <a:cs typeface="Arial" panose="020B0604020202020204" pitchFamily="34" charset="0"/>
              </a:rPr>
              <a:t>Whether you’re the CEO or another individual within an organization, it is vital to recognize the </a:t>
            </a:r>
            <a:r>
              <a:rPr lang="en-US" sz="1400" b="1" dirty="0">
                <a:solidFill>
                  <a:srgbClr val="67BD4A"/>
                </a:solidFill>
                <a:latin typeface="Arial" panose="020B0604020202020204" pitchFamily="34" charset="0"/>
                <a:cs typeface="Arial" panose="020B0604020202020204" pitchFamily="34" charset="0"/>
              </a:rPr>
              <a:t>importance of workplace culture</a:t>
            </a:r>
            <a:r>
              <a:rPr lang="en-US" sz="1400" dirty="0">
                <a:solidFill>
                  <a:schemeClr val="tx2"/>
                </a:solidFill>
                <a:latin typeface="Arial" panose="020B0604020202020204" pitchFamily="34" charset="0"/>
                <a:cs typeface="Arial" panose="020B0604020202020204" pitchFamily="34" charset="0"/>
              </a:rPr>
              <a:t>. A company may have all resources, software, tools, and infrastructure, but </a:t>
            </a:r>
            <a:r>
              <a:rPr lang="en-US" sz="1400" b="1" dirty="0">
                <a:solidFill>
                  <a:srgbClr val="67BD4A"/>
                </a:solidFill>
                <a:latin typeface="Arial" panose="020B0604020202020204" pitchFamily="34" charset="0"/>
                <a:cs typeface="Arial" panose="020B0604020202020204" pitchFamily="34" charset="0"/>
              </a:rPr>
              <a:t>it is the people that make or break it</a:t>
            </a:r>
            <a:r>
              <a:rPr lang="en-US" sz="1400" dirty="0">
                <a:solidFill>
                  <a:schemeClr val="tx2"/>
                </a:solidFill>
                <a:latin typeface="Arial" panose="020B0604020202020204" pitchFamily="34" charset="0"/>
                <a:cs typeface="Arial" panose="020B0604020202020204" pitchFamily="34" charset="0"/>
              </a:rPr>
              <a:t>. On the surface, a business might be booming, but if the </a:t>
            </a:r>
            <a:r>
              <a:rPr lang="en-US" sz="1400" b="1" dirty="0">
                <a:solidFill>
                  <a:srgbClr val="67BD4A"/>
                </a:solidFill>
                <a:latin typeface="Arial" panose="020B0604020202020204" pitchFamily="34" charset="0"/>
                <a:cs typeface="Arial" panose="020B0604020202020204" pitchFamily="34" charset="0"/>
              </a:rPr>
              <a:t>office’s environment or the “vibe” isn’t great, success is not sustainable</a:t>
            </a:r>
            <a:r>
              <a:rPr lang="en-US" sz="1400" dirty="0">
                <a:solidFill>
                  <a:schemeClr val="tx2"/>
                </a:solidFill>
                <a:latin typeface="Arial" panose="020B0604020202020204" pitchFamily="34" charset="0"/>
                <a:cs typeface="Arial" panose="020B0604020202020204" pitchFamily="34" charset="0"/>
              </a:rPr>
              <a:t>. This makes it vital that organization make a conscious effort to </a:t>
            </a:r>
            <a:r>
              <a:rPr lang="en-US" sz="1400" b="1" dirty="0">
                <a:solidFill>
                  <a:srgbClr val="67BD4A"/>
                </a:solidFill>
                <a:latin typeface="Arial" panose="020B0604020202020204" pitchFamily="34" charset="0"/>
                <a:cs typeface="Arial" panose="020B0604020202020204" pitchFamily="34" charset="0"/>
              </a:rPr>
              <a:t>create and promote a positive culture</a:t>
            </a:r>
            <a:r>
              <a:rPr lang="en-US" sz="1400" dirty="0">
                <a:solidFill>
                  <a:schemeClr val="tx2"/>
                </a:solidFill>
                <a:latin typeface="Arial" panose="020B0604020202020204" pitchFamily="34" charset="0"/>
                <a:cs typeface="Arial" panose="020B0604020202020204" pitchFamily="34" charset="0"/>
              </a:rPr>
              <a:t> in the workplace.</a:t>
            </a:r>
          </a:p>
        </p:txBody>
      </p:sp>
      <p:pic>
        <p:nvPicPr>
          <p:cNvPr id="14" name="Picture Placeholder 8">
            <a:extLst>
              <a:ext uri="{FF2B5EF4-FFF2-40B4-BE49-F238E27FC236}">
                <a16:creationId xmlns:a16="http://schemas.microsoft.com/office/drawing/2014/main" id="{B6B170AA-2546-BA29-E9C9-5FFFC15A42DE}"/>
              </a:ext>
            </a:extLst>
          </p:cNvPr>
          <p:cNvPicPr>
            <a:picLocks noChangeAspect="1"/>
          </p:cNvPicPr>
          <p:nvPr/>
        </p:nvPicPr>
        <p:blipFill rotWithShape="1">
          <a:blip r:embed="rId4"/>
          <a:srcRect l="28646" r="36582"/>
          <a:stretch/>
        </p:blipFill>
        <p:spPr>
          <a:xfrm flipH="1">
            <a:off x="5964429" y="0"/>
            <a:ext cx="3179571" cy="5143500"/>
          </a:xfrm>
          <a:prstGeom prst="rect">
            <a:avLst/>
          </a:prstGeom>
        </p:spPr>
      </p:pic>
      <p:pic>
        <p:nvPicPr>
          <p:cNvPr id="15" name="Picture 14">
            <a:extLst>
              <a:ext uri="{FF2B5EF4-FFF2-40B4-BE49-F238E27FC236}">
                <a16:creationId xmlns:a16="http://schemas.microsoft.com/office/drawing/2014/main" id="{128F24D2-1EC1-0025-8F6B-80C913654A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6882832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81962" y="3425668"/>
            <a:ext cx="7766688"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Tying Corporate Culture </a:t>
            </a:r>
            <a:br>
              <a:rPr lang="en-US" dirty="0"/>
            </a:br>
            <a:r>
              <a:rPr lang="en-US" dirty="0"/>
              <a:t>and Emotional Intelligence </a:t>
            </a:r>
            <a:br>
              <a:rPr lang="en-US" dirty="0"/>
            </a:br>
            <a:r>
              <a:rPr lang="en-US" dirty="0"/>
              <a:t>(EQ) Together</a:t>
            </a:r>
          </a:p>
        </p:txBody>
      </p:sp>
    </p:spTree>
    <p:custDataLst>
      <p:tags r:id="rId1"/>
    </p:custDataLst>
    <p:extLst>
      <p:ext uri="{BB962C8B-B14F-4D97-AF65-F5344CB8AC3E}">
        <p14:creationId xmlns:p14="http://schemas.microsoft.com/office/powerpoint/2010/main" val="403573379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98D302D-E48F-4489-4F8F-4883113350F6}"/>
              </a:ext>
            </a:extLst>
          </p:cNvPr>
          <p:cNvPicPr>
            <a:picLocks noChangeAspect="1"/>
          </p:cNvPicPr>
          <p:nvPr/>
        </p:nvPicPr>
        <p:blipFill rotWithShape="1">
          <a:blip r:embed="rId4"/>
          <a:srcRect l="15900" r="41216"/>
          <a:stretch/>
        </p:blipFill>
        <p:spPr>
          <a:xfrm flipH="1">
            <a:off x="2451099" y="0"/>
            <a:ext cx="6687865" cy="5143499"/>
          </a:xfrm>
          <a:prstGeom prst="rect">
            <a:avLst/>
          </a:prstGeom>
        </p:spPr>
      </p:pic>
      <p:sp>
        <p:nvSpPr>
          <p:cNvPr id="18" name="Rectangle 17">
            <a:extLst>
              <a:ext uri="{FF2B5EF4-FFF2-40B4-BE49-F238E27FC236}">
                <a16:creationId xmlns:a16="http://schemas.microsoft.com/office/drawing/2014/main" id="{A033B25F-41F1-99C4-1C8A-9913A9975593}"/>
              </a:ext>
            </a:extLst>
          </p:cNvPr>
          <p:cNvSpPr/>
          <p:nvPr/>
        </p:nvSpPr>
        <p:spPr>
          <a:xfrm>
            <a:off x="-268" y="1"/>
            <a:ext cx="7124967" cy="514350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4" name="Title 1">
            <a:extLst>
              <a:ext uri="{FF2B5EF4-FFF2-40B4-BE49-F238E27FC236}">
                <a16:creationId xmlns:a16="http://schemas.microsoft.com/office/drawing/2014/main" id="{CF9F7951-F1EE-6B78-C855-823642B0915A}"/>
              </a:ext>
            </a:extLst>
          </p:cNvPr>
          <p:cNvSpPr txBox="1">
            <a:spLocks/>
          </p:cNvSpPr>
          <p:nvPr/>
        </p:nvSpPr>
        <p:spPr>
          <a:xfrm>
            <a:off x="376814" y="953729"/>
            <a:ext cx="4801500" cy="409500"/>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endParaRPr lang="en-US" dirty="0"/>
          </a:p>
        </p:txBody>
      </p:sp>
      <p:sp>
        <p:nvSpPr>
          <p:cNvPr id="30" name="Title 11">
            <a:extLst>
              <a:ext uri="{FF2B5EF4-FFF2-40B4-BE49-F238E27FC236}">
                <a16:creationId xmlns:a16="http://schemas.microsoft.com/office/drawing/2014/main" id="{9B9136B2-98D3-7625-B89D-28CEEA13FF21}"/>
              </a:ext>
            </a:extLst>
          </p:cNvPr>
          <p:cNvSpPr>
            <a:spLocks noGrp="1"/>
          </p:cNvSpPr>
          <p:nvPr>
            <p:ph type="title"/>
          </p:nvPr>
        </p:nvSpPr>
        <p:spPr>
          <a:xfrm>
            <a:off x="376814" y="563223"/>
            <a:ext cx="4563486" cy="721502"/>
          </a:xfrm>
        </p:spPr>
        <p:txBody>
          <a:bodyPr/>
          <a:lstStyle/>
          <a:p>
            <a:r>
              <a:rPr lang="en-US" dirty="0">
                <a:solidFill>
                  <a:schemeClr val="bg1"/>
                </a:solidFill>
              </a:rPr>
              <a:t>Think of Colleagues who Make a Difference at Work.</a:t>
            </a:r>
            <a:br>
              <a:rPr lang="en-US" dirty="0">
                <a:solidFill>
                  <a:schemeClr val="bg1"/>
                </a:solidFill>
              </a:rPr>
            </a:br>
            <a:br>
              <a:rPr lang="en-US" dirty="0">
                <a:solidFill>
                  <a:schemeClr val="bg1"/>
                </a:solidFill>
              </a:rPr>
            </a:br>
            <a:r>
              <a:rPr lang="en-US" sz="1600" dirty="0">
                <a:solidFill>
                  <a:schemeClr val="bg1"/>
                </a:solidFill>
              </a:rPr>
              <a:t>Have They Done One or All of the Following?</a:t>
            </a:r>
            <a:br>
              <a:rPr lang="en-US" dirty="0">
                <a:solidFill>
                  <a:schemeClr val="bg1"/>
                </a:solidFill>
              </a:rPr>
            </a:br>
            <a:endParaRPr lang="en-GB" dirty="0">
              <a:solidFill>
                <a:schemeClr val="bg1"/>
              </a:solidFill>
            </a:endParaRPr>
          </a:p>
        </p:txBody>
      </p:sp>
      <p:sp>
        <p:nvSpPr>
          <p:cNvPr id="31" name="Text Placeholder 2">
            <a:extLst>
              <a:ext uri="{FF2B5EF4-FFF2-40B4-BE49-F238E27FC236}">
                <a16:creationId xmlns:a16="http://schemas.microsoft.com/office/drawing/2014/main" id="{D7DE6ADA-045D-D355-316C-ABCFEC0B2E52}"/>
              </a:ext>
            </a:extLst>
          </p:cNvPr>
          <p:cNvSpPr txBox="1">
            <a:spLocks/>
          </p:cNvSpPr>
          <p:nvPr/>
        </p:nvSpPr>
        <p:spPr>
          <a:xfrm>
            <a:off x="414206" y="2013481"/>
            <a:ext cx="3967294" cy="2781997"/>
          </a:xfrm>
          <a:prstGeom prst="rect">
            <a:avLst/>
          </a:prstGeom>
        </p:spPr>
        <p:txBody>
          <a:bodyPr anchor="ctr">
            <a:noAutofit/>
          </a:bodyPr>
          <a:lstStyle>
            <a:defPPr>
              <a:defRPr lang="en-US"/>
            </a:defPPr>
            <a:lvl1pPr marL="285750" indent="-285750" defTabSz="457200">
              <a:lnSpc>
                <a:spcPct val="170000"/>
              </a:lnSpc>
              <a:spcBef>
                <a:spcPct val="20000"/>
              </a:spcBef>
              <a:buClr>
                <a:schemeClr val="accent3"/>
              </a:buClr>
              <a:buFont typeface="Arial" panose="020B0604020202020204" pitchFamily="34" charset="0"/>
              <a:buChar char="›"/>
              <a:defRPr sz="1400" b="0" i="0">
                <a:solidFill>
                  <a:schemeClr val="tx2"/>
                </a:solidFill>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nSpc>
                <a:spcPct val="100000"/>
              </a:lnSpc>
              <a:spcBef>
                <a:spcPts val="0"/>
              </a:spcBef>
              <a:spcAft>
                <a:spcPts val="600"/>
              </a:spcAft>
              <a:buClr>
                <a:schemeClr val="bg1"/>
              </a:buClr>
            </a:pPr>
            <a:r>
              <a:rPr lang="en-US" dirty="0">
                <a:solidFill>
                  <a:schemeClr val="bg1"/>
                </a:solidFill>
              </a:rPr>
              <a:t>Take the time to get to know people and modified their style.</a:t>
            </a:r>
          </a:p>
          <a:p>
            <a:pPr>
              <a:lnSpc>
                <a:spcPct val="100000"/>
              </a:lnSpc>
              <a:spcBef>
                <a:spcPts val="0"/>
              </a:spcBef>
              <a:spcAft>
                <a:spcPts val="600"/>
              </a:spcAft>
              <a:buClr>
                <a:schemeClr val="bg1"/>
              </a:buClr>
            </a:pPr>
            <a:r>
              <a:rPr lang="en-US" dirty="0">
                <a:solidFill>
                  <a:schemeClr val="bg1"/>
                </a:solidFill>
              </a:rPr>
              <a:t>Set challenging but achievable goals.</a:t>
            </a:r>
          </a:p>
          <a:p>
            <a:pPr>
              <a:lnSpc>
                <a:spcPct val="100000"/>
              </a:lnSpc>
              <a:spcBef>
                <a:spcPts val="0"/>
              </a:spcBef>
              <a:spcAft>
                <a:spcPts val="600"/>
              </a:spcAft>
              <a:buClr>
                <a:schemeClr val="bg1"/>
              </a:buClr>
            </a:pPr>
            <a:r>
              <a:rPr lang="en-US" dirty="0">
                <a:solidFill>
                  <a:schemeClr val="bg1"/>
                </a:solidFill>
              </a:rPr>
              <a:t>Made decisions around priorities to remove roadblocks to progress.</a:t>
            </a:r>
          </a:p>
          <a:p>
            <a:pPr>
              <a:lnSpc>
                <a:spcPct val="100000"/>
              </a:lnSpc>
              <a:spcBef>
                <a:spcPts val="0"/>
              </a:spcBef>
              <a:spcAft>
                <a:spcPts val="600"/>
              </a:spcAft>
              <a:buClr>
                <a:schemeClr val="bg1"/>
              </a:buClr>
            </a:pPr>
            <a:r>
              <a:rPr lang="en-US" dirty="0">
                <a:solidFill>
                  <a:schemeClr val="bg1"/>
                </a:solidFill>
              </a:rPr>
              <a:t>Provided opportunities for development – often outside current expertise.</a:t>
            </a:r>
          </a:p>
          <a:p>
            <a:pPr>
              <a:lnSpc>
                <a:spcPct val="100000"/>
              </a:lnSpc>
              <a:spcBef>
                <a:spcPts val="0"/>
              </a:spcBef>
              <a:spcAft>
                <a:spcPts val="600"/>
              </a:spcAft>
              <a:buClr>
                <a:schemeClr val="bg1"/>
              </a:buClr>
            </a:pPr>
            <a:r>
              <a:rPr lang="en-US" dirty="0">
                <a:solidFill>
                  <a:schemeClr val="bg1"/>
                </a:solidFill>
              </a:rPr>
              <a:t>Build a safe environment to which people feel connected.</a:t>
            </a:r>
          </a:p>
          <a:p>
            <a:pPr>
              <a:lnSpc>
                <a:spcPct val="100000"/>
              </a:lnSpc>
              <a:spcBef>
                <a:spcPts val="0"/>
              </a:spcBef>
              <a:spcAft>
                <a:spcPts val="600"/>
              </a:spcAft>
            </a:pPr>
            <a:endParaRPr lang="en-US" dirty="0">
              <a:solidFill>
                <a:schemeClr val="bg1"/>
              </a:solidFill>
            </a:endParaRPr>
          </a:p>
        </p:txBody>
      </p:sp>
    </p:spTree>
    <p:custDataLst>
      <p:tags r:id="rId1"/>
    </p:custDataLst>
    <p:extLst>
      <p:ext uri="{BB962C8B-B14F-4D97-AF65-F5344CB8AC3E}">
        <p14:creationId xmlns:p14="http://schemas.microsoft.com/office/powerpoint/2010/main" val="53965516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35726" y="3496831"/>
            <a:ext cx="7911638"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What is Emotional Intelligence?</a:t>
            </a:r>
          </a:p>
          <a:p>
            <a:endParaRPr lang="en-US" dirty="0"/>
          </a:p>
        </p:txBody>
      </p:sp>
    </p:spTree>
    <p:custDataLst>
      <p:tags r:id="rId1"/>
    </p:custDataLst>
    <p:extLst>
      <p:ext uri="{BB962C8B-B14F-4D97-AF65-F5344CB8AC3E}">
        <p14:creationId xmlns:p14="http://schemas.microsoft.com/office/powerpoint/2010/main" val="327677577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D7146B4-7054-2D2F-11F1-EC675A60E510}"/>
              </a:ext>
            </a:extLst>
          </p:cNvPr>
          <p:cNvSpPr txBox="1">
            <a:spLocks/>
          </p:cNvSpPr>
          <p:nvPr/>
        </p:nvSpPr>
        <p:spPr>
          <a:xfrm>
            <a:off x="3614548" y="5759818"/>
            <a:ext cx="4783327" cy="3697685"/>
          </a:xfrm>
          <a:prstGeom prst="rect">
            <a:avLst/>
          </a:prstGeom>
        </p:spPr>
        <p:txBody>
          <a:bodyPr anchor="ctr">
            <a:normAutofit/>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800" dirty="0"/>
          </a:p>
        </p:txBody>
      </p:sp>
      <p:pic>
        <p:nvPicPr>
          <p:cNvPr id="14" name="Picture Placeholder 5">
            <a:extLst>
              <a:ext uri="{FF2B5EF4-FFF2-40B4-BE49-F238E27FC236}">
                <a16:creationId xmlns:a16="http://schemas.microsoft.com/office/drawing/2014/main" id="{F81C34F2-D14C-30F2-3A48-7272759CBD58}"/>
              </a:ext>
            </a:extLst>
          </p:cNvPr>
          <p:cNvPicPr>
            <a:picLocks noChangeAspect="1"/>
          </p:cNvPicPr>
          <p:nvPr/>
        </p:nvPicPr>
        <p:blipFill rotWithShape="1">
          <a:blip r:embed="rId4"/>
          <a:srcRect l="37122" t="1190" r="15789" b="7353"/>
          <a:stretch/>
        </p:blipFill>
        <p:spPr>
          <a:xfrm flipH="1">
            <a:off x="0" y="0"/>
            <a:ext cx="3972454" cy="5143500"/>
          </a:xfrm>
          <a:prstGeom prst="rect">
            <a:avLst/>
          </a:prstGeom>
          <a:solidFill>
            <a:schemeClr val="accent5"/>
          </a:solidFill>
        </p:spPr>
      </p:pic>
      <p:sp>
        <p:nvSpPr>
          <p:cNvPr id="15" name="Text Placeholder 3">
            <a:extLst>
              <a:ext uri="{FF2B5EF4-FFF2-40B4-BE49-F238E27FC236}">
                <a16:creationId xmlns:a16="http://schemas.microsoft.com/office/drawing/2014/main" id="{3E8ED98F-8B70-3A35-CD64-19FCBB9C09CE}"/>
              </a:ext>
            </a:extLst>
          </p:cNvPr>
          <p:cNvSpPr txBox="1">
            <a:spLocks/>
          </p:cNvSpPr>
          <p:nvPr/>
        </p:nvSpPr>
        <p:spPr>
          <a:xfrm>
            <a:off x="5167351" y="780057"/>
            <a:ext cx="3547280" cy="3697685"/>
          </a:xfrm>
          <a:prstGeom prst="rect">
            <a:avLst/>
          </a:prstGeom>
        </p:spPr>
        <p:txBody>
          <a:bodyPr vert="horz"/>
          <a:lstStyle>
            <a:lvl1pPr indent="0" defTabSz="457200">
              <a:spcBef>
                <a:spcPts val="0"/>
              </a:spcBef>
              <a:spcAft>
                <a:spcPts val="1000"/>
              </a:spcAft>
              <a:buFontTx/>
              <a:buNone/>
              <a:defRPr sz="1500" b="0" i="0" baseline="0">
                <a:solidFill>
                  <a:schemeClr val="tx2"/>
                </a:solidFill>
                <a:ea typeface="Open Sans Light" panose="020B0306030504020204" pitchFamily="34" charset="0"/>
                <a:cs typeface="Arial" panose="020B0604020202020204" pitchFamily="34" charset="0"/>
              </a:defRPr>
            </a:lvl1pPr>
            <a:lvl2pPr marL="0" indent="-274320" defTabSz="457200">
              <a:spcBef>
                <a:spcPts val="0"/>
              </a:spcBef>
              <a:spcAft>
                <a:spcPts val="1000"/>
              </a:spcAft>
              <a:buClr>
                <a:schemeClr val="accent4"/>
              </a:buClr>
              <a:buSzPct val="90000"/>
              <a:buFont typeface="Zapf Dingbats"/>
              <a:buChar char="❯"/>
              <a:defRPr sz="1500" b="0" i="0" baseline="0">
                <a:solidFill>
                  <a:schemeClr val="bg1"/>
                </a:solidFill>
                <a:ea typeface="Open Sans Light" panose="020B0306030504020204" pitchFamily="34" charset="0"/>
                <a:cs typeface="Arial" panose="020B0604020202020204" pitchFamily="34" charset="0"/>
              </a:defRPr>
            </a:lvl2pPr>
            <a:lvl3pPr marL="54864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3pPr>
            <a:lvl4pPr marL="822960" indent="-320040" defTabSz="457200">
              <a:spcBef>
                <a:spcPts val="0"/>
              </a:spcBef>
              <a:spcAft>
                <a:spcPts val="1000"/>
              </a:spcAft>
              <a:buClr>
                <a:schemeClr val="accent4"/>
              </a:buClr>
              <a:buSzPct val="120000"/>
              <a:buFont typeface="System Font Regular"/>
              <a:buChar char="▸"/>
              <a:defRPr sz="1500" b="0" i="0" baseline="0">
                <a:solidFill>
                  <a:schemeClr val="bg1"/>
                </a:solidFill>
                <a:ea typeface="Open Sans Light" panose="020B0306030504020204" pitchFamily="34" charset="0"/>
                <a:cs typeface="Arial" panose="020B0604020202020204" pitchFamily="34" charset="0"/>
              </a:defRPr>
            </a:lvl4pPr>
            <a:lvl5pPr marL="1097280" indent="-274320" defTabSz="457200">
              <a:spcBef>
                <a:spcPts val="0"/>
              </a:spcBef>
              <a:spcAft>
                <a:spcPts val="1000"/>
              </a:spcAft>
              <a:buClr>
                <a:schemeClr val="accent4"/>
              </a:buClr>
              <a:buSzPct val="120000"/>
              <a:buFont typeface="Arial" panose="020B0604020202020204" pitchFamily="34" charset="0"/>
              <a:buChar char="•"/>
              <a:defRPr sz="1500" b="0" i="0" baseline="0">
                <a:solidFill>
                  <a:schemeClr val="bg1"/>
                </a:solidFill>
                <a:ea typeface="Open Sans Light" panose="020B0306030504020204" pitchFamily="34" charset="0"/>
                <a:cs typeface="Arial" panose="020B060402020202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nSpc>
                <a:spcPct val="150000"/>
              </a:lnSpc>
            </a:pPr>
            <a:r>
              <a:rPr lang="en-US" sz="1600" dirty="0"/>
              <a:t>Emotionally intelligent employees have always been the difference </a:t>
            </a:r>
            <a:br>
              <a:rPr lang="en-US" sz="1600" dirty="0"/>
            </a:br>
            <a:r>
              <a:rPr lang="en-US" sz="1600" dirty="0"/>
              <a:t>for high-performing organizational cultures, and by placing emphasis on recruiting the values and behaviors expected over the technical skills that they have, organizations can build a vibrant successful culture </a:t>
            </a:r>
            <a:br>
              <a:rPr lang="en-US" sz="1600" dirty="0"/>
            </a:br>
            <a:r>
              <a:rPr lang="en-US" sz="1600" dirty="0"/>
              <a:t>that others will envy.</a:t>
            </a:r>
          </a:p>
        </p:txBody>
      </p:sp>
      <p:grpSp>
        <p:nvGrpSpPr>
          <p:cNvPr id="2" name="Group 1">
            <a:extLst>
              <a:ext uri="{FF2B5EF4-FFF2-40B4-BE49-F238E27FC236}">
                <a16:creationId xmlns:a16="http://schemas.microsoft.com/office/drawing/2014/main" id="{E70C5C98-3358-05CA-62E7-3C37BA02B63B}"/>
              </a:ext>
            </a:extLst>
          </p:cNvPr>
          <p:cNvGrpSpPr/>
          <p:nvPr/>
        </p:nvGrpSpPr>
        <p:grpSpPr>
          <a:xfrm>
            <a:off x="2886075" y="1590675"/>
            <a:ext cx="1959597" cy="1962150"/>
            <a:chOff x="2886075" y="1647825"/>
            <a:chExt cx="1959597" cy="1962150"/>
          </a:xfrm>
        </p:grpSpPr>
        <p:sp>
          <p:nvSpPr>
            <p:cNvPr id="16" name="Rectangle 15">
              <a:extLst>
                <a:ext uri="{FF2B5EF4-FFF2-40B4-BE49-F238E27FC236}">
                  <a16:creationId xmlns:a16="http://schemas.microsoft.com/office/drawing/2014/main" id="{4B6C76BD-5F64-8F6B-D768-A11E36A3F510}"/>
                </a:ext>
              </a:extLst>
            </p:cNvPr>
            <p:cNvSpPr/>
            <p:nvPr/>
          </p:nvSpPr>
          <p:spPr>
            <a:xfrm>
              <a:off x="2886075" y="1647825"/>
              <a:ext cx="1959597" cy="196215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FC2C7770-6CDB-0EBD-3D0D-79DD1530B598}"/>
                </a:ext>
              </a:extLst>
            </p:cNvPr>
            <p:cNvSpPr txBox="1">
              <a:spLocks/>
            </p:cNvSpPr>
            <p:nvPr/>
          </p:nvSpPr>
          <p:spPr>
            <a:xfrm>
              <a:off x="2886075" y="2148496"/>
              <a:ext cx="1959597" cy="922198"/>
            </a:xfrm>
            <a:prstGeom prst="rect">
              <a:avLst/>
            </a:prstGeom>
          </p:spPr>
          <p:txBody>
            <a:bodyPr>
              <a:normAutofit/>
            </a:bodyPr>
            <a:lstStyle>
              <a:lvl1pPr algn="l" defTabSz="457200" rtl="0" eaLnBrk="1" latinLnBrk="0" hangingPunct="1">
                <a:spcBef>
                  <a:spcPct val="0"/>
                </a:spcBef>
                <a:buNone/>
                <a:defRPr sz="2400" b="1" i="0" kern="1200">
                  <a:solidFill>
                    <a:schemeClr val="accent4"/>
                  </a:solidFill>
                  <a:latin typeface="+mj-lt"/>
                  <a:ea typeface="+mj-ea"/>
                  <a:cs typeface="Arial" panose="020B0604020202020204" pitchFamily="34" charset="0"/>
                </a:defRPr>
              </a:lvl1pPr>
            </a:lstStyle>
            <a:p>
              <a:pPr algn="ctr"/>
              <a:r>
                <a:rPr lang="en-US" dirty="0">
                  <a:solidFill>
                    <a:schemeClr val="bg1"/>
                  </a:solidFill>
                </a:rPr>
                <a:t>Closing Thoughts</a:t>
              </a:r>
            </a:p>
          </p:txBody>
        </p:sp>
      </p:grpSp>
    </p:spTree>
    <p:custDataLst>
      <p:tags r:id="rId1"/>
    </p:custDataLst>
    <p:extLst>
      <p:ext uri="{BB962C8B-B14F-4D97-AF65-F5344CB8AC3E}">
        <p14:creationId xmlns:p14="http://schemas.microsoft.com/office/powerpoint/2010/main" val="52633493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A98CB7-93D6-A140-ADF0-3B4E17ED3D40}"/>
              </a:ext>
            </a:extLst>
          </p:cNvPr>
          <p:cNvSpPr txBox="1"/>
          <p:nvPr/>
        </p:nvSpPr>
        <p:spPr>
          <a:xfrm>
            <a:off x="2309503" y="2153213"/>
            <a:ext cx="574054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1000" normalizeH="0" baseline="0" noProof="0" dirty="0">
                <a:ln>
                  <a:noFill/>
                </a:ln>
                <a:solidFill>
                  <a:srgbClr val="FFFFFF"/>
                </a:solidFill>
                <a:effectLst/>
                <a:uLnTx/>
                <a:uFillTx/>
                <a:latin typeface="Arial" panose="020B0604020202020204"/>
                <a:ea typeface="Open Sans" panose="020B0606030504020204" pitchFamily="34" charset="0"/>
                <a:cs typeface="Arial" panose="020B0604020202020204" pitchFamily="34" charset="0"/>
              </a:rPr>
              <a:t>QUESTIONS?</a:t>
            </a:r>
          </a:p>
        </p:txBody>
      </p:sp>
      <p:grpSp>
        <p:nvGrpSpPr>
          <p:cNvPr id="6" name="Group 5">
            <a:extLst>
              <a:ext uri="{FF2B5EF4-FFF2-40B4-BE49-F238E27FC236}">
                <a16:creationId xmlns:a16="http://schemas.microsoft.com/office/drawing/2014/main" id="{79DBA131-8B9E-2140-AB52-D761699649CC}"/>
              </a:ext>
            </a:extLst>
          </p:cNvPr>
          <p:cNvGrpSpPr/>
          <p:nvPr/>
        </p:nvGrpSpPr>
        <p:grpSpPr>
          <a:xfrm>
            <a:off x="1940707" y="1766026"/>
            <a:ext cx="1717688" cy="1629474"/>
            <a:chOff x="5580183" y="4525108"/>
            <a:chExt cx="4683576" cy="4443046"/>
          </a:xfrm>
        </p:grpSpPr>
        <p:cxnSp>
          <p:nvCxnSpPr>
            <p:cNvPr id="7" name="Straight Connector 6">
              <a:extLst>
                <a:ext uri="{FF2B5EF4-FFF2-40B4-BE49-F238E27FC236}">
                  <a16:creationId xmlns:a16="http://schemas.microsoft.com/office/drawing/2014/main" id="{B3E670F1-B0D4-4F44-B345-A05D71E2869A}"/>
                </a:ext>
              </a:extLst>
            </p:cNvPr>
            <p:cNvCxnSpPr/>
            <p:nvPr/>
          </p:nvCxnSpPr>
          <p:spPr>
            <a:xfrm>
              <a:off x="5580183" y="8944708"/>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2AC0F-E268-A342-A744-7EB9D92A767E}"/>
                </a:ext>
              </a:extLst>
            </p:cNvPr>
            <p:cNvCxnSpPr/>
            <p:nvPr/>
          </p:nvCxnSpPr>
          <p:spPr>
            <a:xfrm flipV="1">
              <a:off x="10263759" y="7716127"/>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69B829-FB62-624B-8ECC-B87A55FD7D3D}"/>
                </a:ext>
              </a:extLst>
            </p:cNvPr>
            <p:cNvCxnSpPr/>
            <p:nvPr/>
          </p:nvCxnSpPr>
          <p:spPr>
            <a:xfrm>
              <a:off x="5580183" y="4548554"/>
              <a:ext cx="4683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F96EB35-4B9B-9343-8797-F770D312EA45}"/>
                </a:ext>
              </a:extLst>
            </p:cNvPr>
            <p:cNvCxnSpPr/>
            <p:nvPr/>
          </p:nvCxnSpPr>
          <p:spPr>
            <a:xfrm flipV="1">
              <a:off x="5603629" y="4525108"/>
              <a:ext cx="0" cy="441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E75DA-24AA-2C45-96CB-930B30DDE8EF}"/>
                </a:ext>
              </a:extLst>
            </p:cNvPr>
            <p:cNvCxnSpPr/>
            <p:nvPr/>
          </p:nvCxnSpPr>
          <p:spPr>
            <a:xfrm flipV="1">
              <a:off x="10263759" y="4525108"/>
              <a:ext cx="0" cy="1252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7752413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6" y="294197"/>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marL="0" marR="0" lvl="0" indent="0" algn="l" defTabSz="457200" rtl="0" eaLnBrk="1" fontAlgn="auto" latinLnBrk="0" hangingPunct="1">
              <a:lnSpc>
                <a:spcPts val="44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anose="020B0604020202020204"/>
                <a:ea typeface="+mj-ea"/>
              </a:rPr>
              <a:t>Thank you</a:t>
            </a:r>
            <a:br>
              <a:rPr kumimoji="0" lang="en-US" sz="4400" b="1" i="0" u="none" strike="noStrike" kern="1200" cap="none" spc="0" normalizeH="0" baseline="0" noProof="0" dirty="0">
                <a:ln>
                  <a:noFill/>
                </a:ln>
                <a:solidFill>
                  <a:srgbClr val="FFFFFF"/>
                </a:solidFill>
                <a:effectLst/>
                <a:uLnTx/>
                <a:uFillTx/>
                <a:latin typeface="Arial" panose="020B0604020202020204"/>
                <a:ea typeface="+mj-ea"/>
              </a:rPr>
            </a:br>
            <a:r>
              <a:rPr kumimoji="0" lang="en-US" sz="4400" b="1" i="0" u="none" strike="noStrike" kern="1200" cap="none" spc="0" normalizeH="0" baseline="0" noProof="0" dirty="0">
                <a:ln>
                  <a:noFill/>
                </a:ln>
                <a:solidFill>
                  <a:srgbClr val="FFFFFF"/>
                </a:solidFill>
                <a:effectLst/>
                <a:uLnTx/>
                <a:uFillTx/>
                <a:latin typeface="Arial" panose="020B0604020202020204"/>
                <a:ea typeface="+mj-ea"/>
              </a:rPr>
              <a:t>for your time.</a:t>
            </a:r>
            <a:endParaRPr kumimoji="0" lang="en-US" sz="2000" b="1" i="0" u="none" strike="noStrike" kern="1200" cap="none" spc="0" normalizeH="0" baseline="0" noProof="0" dirty="0">
              <a:ln>
                <a:noFill/>
              </a:ln>
              <a:solidFill>
                <a:srgbClr val="FFFFFF"/>
              </a:solidFill>
              <a:effectLst/>
              <a:uLnTx/>
              <a:uFillTx/>
              <a:latin typeface="Arial" panose="020B0604020202020204"/>
              <a:ea typeface="+mj-ea"/>
            </a:endParaRPr>
          </a:p>
        </p:txBody>
      </p:sp>
      <p:sp>
        <p:nvSpPr>
          <p:cNvPr id="6" name="TextBox 5">
            <a:extLst>
              <a:ext uri="{FF2B5EF4-FFF2-40B4-BE49-F238E27FC236}">
                <a16:creationId xmlns:a16="http://schemas.microsoft.com/office/drawing/2014/main" id="{569CD843-46C1-6E41-AD9E-C1907C70F836}"/>
              </a:ext>
            </a:extLst>
          </p:cNvPr>
          <p:cNvSpPr txBox="1"/>
          <p:nvPr/>
        </p:nvSpPr>
        <p:spPr>
          <a:xfrm>
            <a:off x="397866" y="3921777"/>
            <a:ext cx="5447259" cy="830997"/>
          </a:xfrm>
          <a:prstGeom prst="rect">
            <a:avLst/>
          </a:prstGeom>
          <a:noFill/>
        </p:spPr>
        <p:txBody>
          <a:bodyPr wrap="square" lIns="182880" tIns="182880" rIns="182880" bIns="18288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Presented by: </a:t>
            </a:r>
            <a:r>
              <a:rPr lang="en-US" sz="1400" dirty="0">
                <a:solidFill>
                  <a:srgbClr val="FFFFFF"/>
                </a:solidFill>
                <a:latin typeface="Arial" panose="020B0604020202020204" pitchFamily="34" charset="0"/>
                <a:cs typeface="Arial" panose="020B0604020202020204" pitchFamily="34" charset="0"/>
              </a:rPr>
              <a:t>Sandy Kaminski, GPHR, SPHR, SHRM-SCP</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Vice President of Client Development</a:t>
            </a:r>
          </a:p>
        </p:txBody>
      </p:sp>
    </p:spTree>
    <p:custDataLst>
      <p:tags r:id="rId1"/>
    </p:custDataLst>
    <p:extLst>
      <p:ext uri="{BB962C8B-B14F-4D97-AF65-F5344CB8AC3E}">
        <p14:creationId xmlns:p14="http://schemas.microsoft.com/office/powerpoint/2010/main" val="20861046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4" descr="Person with idea concept">
            <a:extLst>
              <a:ext uri="{FF2B5EF4-FFF2-40B4-BE49-F238E27FC236}">
                <a16:creationId xmlns:a16="http://schemas.microsoft.com/office/drawing/2014/main" id="{0C49376C-72DE-5704-EC81-229F3FD0DB0C}"/>
              </a:ext>
            </a:extLst>
          </p:cNvPr>
          <p:cNvPicPr>
            <a:picLocks noChangeAspect="1"/>
          </p:cNvPicPr>
          <p:nvPr/>
        </p:nvPicPr>
        <p:blipFill rotWithShape="1">
          <a:blip r:embed="rId4"/>
          <a:srcRect r="16258"/>
          <a:stretch/>
        </p:blipFill>
        <p:spPr>
          <a:xfrm>
            <a:off x="2691180" y="10"/>
            <a:ext cx="6452820" cy="5143490"/>
          </a:xfrm>
          <a:prstGeom prst="rect">
            <a:avLst/>
          </a:prstGeom>
          <a:effectLst/>
        </p:spPr>
      </p:pic>
      <p:sp>
        <p:nvSpPr>
          <p:cNvPr id="13" name="Rectangle 12">
            <a:extLst>
              <a:ext uri="{FF2B5EF4-FFF2-40B4-BE49-F238E27FC236}">
                <a16:creationId xmlns:a16="http://schemas.microsoft.com/office/drawing/2014/main" id="{115AAF4C-2D9F-0E95-EBEC-643E4DDFD865}"/>
              </a:ext>
            </a:extLst>
          </p:cNvPr>
          <p:cNvSpPr/>
          <p:nvPr/>
        </p:nvSpPr>
        <p:spPr>
          <a:xfrm>
            <a:off x="-2" y="0"/>
            <a:ext cx="9934577" cy="5143500"/>
          </a:xfrm>
          <a:prstGeom prst="rect">
            <a:avLst/>
          </a:prstGeom>
          <a:gradFill flip="none" rotWithShape="1">
            <a:gsLst>
              <a:gs pos="39000">
                <a:srgbClr val="FFFFFF"/>
              </a:gs>
              <a:gs pos="100000">
                <a:schemeClr val="bg1">
                  <a:alpha val="7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A09522-95AF-4502-B4D6-A06D14907048}"/>
              </a:ext>
            </a:extLst>
          </p:cNvPr>
          <p:cNvSpPr>
            <a:spLocks noGrp="1"/>
          </p:cNvSpPr>
          <p:nvPr>
            <p:ph type="body" sz="quarter" idx="12"/>
          </p:nvPr>
        </p:nvSpPr>
        <p:spPr>
          <a:xfrm>
            <a:off x="548902" y="2453268"/>
            <a:ext cx="3857792" cy="1724722"/>
          </a:xfrm>
        </p:spPr>
        <p:txBody>
          <a:bodyPr>
            <a:normAutofit/>
          </a:bodyPr>
          <a:lstStyle/>
          <a:p>
            <a:pPr>
              <a:spcBef>
                <a:spcPts val="0"/>
              </a:spcBef>
            </a:pPr>
            <a:r>
              <a:rPr lang="en-US" sz="1400" dirty="0">
                <a:ea typeface="Open Sans Light" panose="020B0306030504020204" pitchFamily="34" charset="0"/>
              </a:rPr>
              <a:t>Emotional Intelligence is the capacity to be aware of, control, and express one’s emotions, and to handle interpersonal relationships judiciously and empathetically.</a:t>
            </a:r>
          </a:p>
        </p:txBody>
      </p:sp>
      <p:sp>
        <p:nvSpPr>
          <p:cNvPr id="6" name="Content Placeholder 2">
            <a:extLst>
              <a:ext uri="{FF2B5EF4-FFF2-40B4-BE49-F238E27FC236}">
                <a16:creationId xmlns:a16="http://schemas.microsoft.com/office/drawing/2014/main" id="{39CBA1BF-8C42-CDDF-02B7-58163DBA4581}"/>
              </a:ext>
            </a:extLst>
          </p:cNvPr>
          <p:cNvSpPr txBox="1">
            <a:spLocks/>
          </p:cNvSpPr>
          <p:nvPr/>
        </p:nvSpPr>
        <p:spPr>
          <a:xfrm>
            <a:off x="548902" y="678514"/>
            <a:ext cx="4284555" cy="1618487"/>
          </a:xfrm>
          <a:prstGeom prst="rect">
            <a:avLst/>
          </a:prstGeom>
        </p:spPr>
        <p:txBody>
          <a:bodyPr/>
          <a:lstStyle>
            <a:lvl1pPr defTabSz="457200">
              <a:spcBef>
                <a:spcPct val="0"/>
              </a:spcBef>
              <a:buNone/>
              <a:defRPr sz="2400" b="1" i="0">
                <a:solidFill>
                  <a:schemeClr val="accent1"/>
                </a:solidFill>
                <a:latin typeface="+mj-lt"/>
                <a:ea typeface="+mj-ea"/>
                <a:cs typeface="Arial" panose="020B0604020202020204" pitchFamily="34" charset="0"/>
              </a:defRPr>
            </a:lvl1pPr>
            <a:lvl2pPr marL="260741" indent="-86914" algn="l" defTabSz="685783" rtl="0" eaLnBrk="1" latinLnBrk="0" hangingPunct="1">
              <a:lnSpc>
                <a:spcPct val="90000"/>
              </a:lnSpc>
              <a:spcBef>
                <a:spcPts val="375"/>
              </a:spcBef>
              <a:buClr>
                <a:schemeClr val="accent1"/>
              </a:buClr>
              <a:buFont typeface="System Font Regular"/>
              <a:buChar char="–"/>
              <a:tabLst/>
              <a:defRPr sz="1050" kern="1200" spc="-15" baseline="0">
                <a:solidFill>
                  <a:schemeClr val="accent2"/>
                </a:solidFill>
                <a:latin typeface="+mn-lt"/>
                <a:ea typeface="+mn-ea"/>
                <a:cs typeface="+mn-cs"/>
              </a:defRPr>
            </a:lvl2pPr>
            <a:lvl3pPr marL="429806"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3pPr>
            <a:lvl4pPr marL="603632"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4pPr>
            <a:lvl5pPr marL="772697" indent="-86914" algn="l" defTabSz="685783" rtl="0" eaLnBrk="1" latinLnBrk="0" hangingPunct="1">
              <a:lnSpc>
                <a:spcPct val="90000"/>
              </a:lnSpc>
              <a:spcBef>
                <a:spcPts val="375"/>
              </a:spcBef>
              <a:buClr>
                <a:schemeClr val="accent1"/>
              </a:buClr>
              <a:buFont typeface="Arial" panose="020B0604020202020204" pitchFamily="34" charset="0"/>
              <a:buChar char="•"/>
              <a:tabLst/>
              <a:defRPr sz="1050" kern="1200" spc="-15" baseline="0">
                <a:solidFill>
                  <a:schemeClr val="accent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a:p>
            <a:r>
              <a:rPr lang="en-US" dirty="0"/>
              <a:t>Emotional Intelligence Is the Key to Both Personal and Professional Success!</a:t>
            </a:r>
          </a:p>
        </p:txBody>
      </p:sp>
      <p:pic>
        <p:nvPicPr>
          <p:cNvPr id="14" name="Picture 13">
            <a:extLst>
              <a:ext uri="{FF2B5EF4-FFF2-40B4-BE49-F238E27FC236}">
                <a16:creationId xmlns:a16="http://schemas.microsoft.com/office/drawing/2014/main" id="{2D5993C0-3665-C2E7-A9EC-1E45C3E52E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448115358"/>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333373" y="3501028"/>
            <a:ext cx="6414524" cy="1420534"/>
          </a:xfrm>
          <a:prstGeom prst="rect">
            <a:avLst/>
          </a:prstGeom>
        </p:spPr>
        <p:txBody>
          <a:bodyPr vert="horz" anchor="b"/>
          <a:lstStyle>
            <a:lvl1pPr marL="0" indent="0" algn="ctr" defTabSz="457200" rtl="0" eaLnBrk="1" latinLnBrk="0" hangingPunct="1">
              <a:spcBef>
                <a:spcPts val="0"/>
              </a:spcBef>
              <a:buFontTx/>
              <a:buNone/>
              <a:defRPr sz="4800" b="0" i="0" kern="1200">
                <a:solidFill>
                  <a:srgbClr val="000000"/>
                </a:solidFill>
                <a:latin typeface="Bree Serif" panose="02000503040000020004" pitchFamily="2" charset="77"/>
                <a:ea typeface="+mn-ea"/>
                <a:cs typeface="Bree Serif" panose="02000503040000020004" pitchFamily="2" charset="77"/>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Why is Emotional Intelligence Important </a:t>
            </a:r>
            <a:r>
              <a:rPr kumimoji="0" lang="en-US" sz="3600" b="0" i="0" u="none" strike="noStrike" kern="120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i</a:t>
            </a:r>
            <a:r>
              <a:rPr lang="en-US" sz="3600" dirty="0">
                <a:solidFill>
                  <a:srgbClr val="FFFFFF"/>
                </a:solidFill>
                <a:latin typeface="Arial" panose="020B0604020202020204"/>
                <a:cs typeface="Arial" panose="020B0604020202020204" pitchFamily="34" charset="0"/>
              </a:rPr>
              <a:t>n the Workplace</a:t>
            </a:r>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169448116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03E11-1F4E-4139-8531-33C1ED3ED80A}"/>
              </a:ext>
            </a:extLst>
          </p:cNvPr>
          <p:cNvSpPr>
            <a:spLocks noGrp="1"/>
          </p:cNvSpPr>
          <p:nvPr>
            <p:ph type="title"/>
          </p:nvPr>
        </p:nvSpPr>
        <p:spPr>
          <a:xfrm>
            <a:off x="376814" y="287522"/>
            <a:ext cx="8375300" cy="369054"/>
          </a:xfrm>
        </p:spPr>
        <p:txBody>
          <a:bodyPr/>
          <a:lstStyle/>
          <a:p>
            <a:pPr algn="ctr"/>
            <a:r>
              <a:rPr lang="en-US" dirty="0"/>
              <a:t>Emotional Intelligence is Important </a:t>
            </a:r>
            <a:br>
              <a:rPr lang="en-US" dirty="0"/>
            </a:br>
            <a:r>
              <a:rPr lang="en-US" dirty="0"/>
              <a:t>in the Workplace Because…</a:t>
            </a:r>
          </a:p>
        </p:txBody>
      </p:sp>
      <p:pic>
        <p:nvPicPr>
          <p:cNvPr id="7" name="Picture Placeholder 14">
            <a:extLst>
              <a:ext uri="{FF2B5EF4-FFF2-40B4-BE49-F238E27FC236}">
                <a16:creationId xmlns:a16="http://schemas.microsoft.com/office/drawing/2014/main" id="{5FBC20C5-5C67-B3D3-8D1C-E8D727ECFF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51834" y="1314980"/>
            <a:ext cx="2458955" cy="2458955"/>
          </a:xfrm>
          <a:prstGeom prst="ellipse">
            <a:avLst/>
          </a:prstGeom>
        </p:spPr>
      </p:pic>
      <p:pic>
        <p:nvPicPr>
          <p:cNvPr id="8" name="Picture Placeholder 15" descr="A picture containing person, indoor, building, woman&#10;&#10;Description automatically generated">
            <a:extLst>
              <a:ext uri="{FF2B5EF4-FFF2-40B4-BE49-F238E27FC236}">
                <a16:creationId xmlns:a16="http://schemas.microsoft.com/office/drawing/2014/main" id="{CCCA6CF9-D800-47BC-39B2-32BD207C8B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13180" y="1314980"/>
            <a:ext cx="2458955" cy="2458955"/>
          </a:xfrm>
          <a:prstGeom prst="ellipse">
            <a:avLst/>
          </a:prstGeom>
        </p:spPr>
      </p:pic>
      <p:sp>
        <p:nvSpPr>
          <p:cNvPr id="9" name="Picture Placeholder 2">
            <a:extLst>
              <a:ext uri="{FF2B5EF4-FFF2-40B4-BE49-F238E27FC236}">
                <a16:creationId xmlns:a16="http://schemas.microsoft.com/office/drawing/2014/main" id="{9E181E6F-BA36-C5E5-3AA1-BDDAD195C7FA}"/>
              </a:ext>
            </a:extLst>
          </p:cNvPr>
          <p:cNvSpPr txBox="1">
            <a:spLocks/>
          </p:cNvSpPr>
          <p:nvPr/>
        </p:nvSpPr>
        <p:spPr>
          <a:xfrm>
            <a:off x="3332507" y="1314980"/>
            <a:ext cx="2458955" cy="2458955"/>
          </a:xfrm>
          <a:prstGeom prst="ellipse">
            <a:avLst/>
          </a:prstGeom>
          <a:solidFill>
            <a:schemeClr val="accent3">
              <a:alpha val="80000"/>
            </a:schemeClr>
          </a:solidFill>
        </p:spPr>
        <p:txBody>
          <a:bodyPr/>
          <a:lstStyle>
            <a:lvl1pPr marL="0" indent="0" algn="ctr" defTabSz="457200" rtl="0" eaLnBrk="1" latinLnBrk="0" hangingPunct="1">
              <a:spcBef>
                <a:spcPct val="20000"/>
              </a:spcBef>
              <a:buFont typeface="Arial"/>
              <a:buNone/>
              <a:defRPr sz="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5" name="TextBox 83">
            <a:extLst>
              <a:ext uri="{FF2B5EF4-FFF2-40B4-BE49-F238E27FC236}">
                <a16:creationId xmlns:a16="http://schemas.microsoft.com/office/drawing/2014/main" id="{12253162-51DE-85A5-44F4-FFABE9F9ADC0}"/>
              </a:ext>
            </a:extLst>
          </p:cNvPr>
          <p:cNvSpPr txBox="1">
            <a:spLocks noChangeArrowheads="1"/>
          </p:cNvSpPr>
          <p:nvPr/>
        </p:nvSpPr>
        <p:spPr bwMode="auto">
          <a:xfrm>
            <a:off x="2033586" y="3907887"/>
            <a:ext cx="50768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lvl="0" algn="ctr">
              <a:lnSpc>
                <a:spcPct val="100000"/>
              </a:lnSpc>
              <a:defRPr sz="1400" b="1">
                <a:solidFill>
                  <a:schemeClr val="bg1"/>
                </a:solidFill>
                <a:latin typeface="Arial" panose="020B0604020202020204" pitchFamily="34" charset="0"/>
                <a:ea typeface="ＭＳ Ｐゴシック" charset="0"/>
                <a:cs typeface="Arial" panose="020B0604020202020204" pitchFamily="34" charset="0"/>
              </a:defRPr>
            </a:lvl1pPr>
            <a:lvl2pPr marL="742950" indent="-285750">
              <a:defRPr sz="3600">
                <a:latin typeface="Lato Light" charset="0"/>
                <a:ea typeface="ＭＳ Ｐゴシック" charset="0"/>
              </a:defRPr>
            </a:lvl2pPr>
            <a:lvl3pPr marL="1143000" indent="-228600">
              <a:defRPr sz="3600">
                <a:latin typeface="Lato Light" charset="0"/>
                <a:ea typeface="ＭＳ Ｐゴシック" charset="0"/>
              </a:defRPr>
            </a:lvl3pPr>
            <a:lvl4pPr marL="1600200" indent="-228600">
              <a:defRPr sz="3600">
                <a:latin typeface="Lato Light" charset="0"/>
                <a:ea typeface="ＭＳ Ｐゴシック" charset="0"/>
              </a:defRPr>
            </a:lvl4pPr>
            <a:lvl5pPr marL="2057400" indent="-228600">
              <a:defRPr sz="3600">
                <a:latin typeface="Lato Light" charset="0"/>
                <a:ea typeface="ＭＳ Ｐゴシック" charset="0"/>
              </a:defRPr>
            </a:lvl5pPr>
            <a:lvl6pPr marL="2514600" indent="-228600" defTabSz="1827213" eaLnBrk="0" fontAlgn="base" hangingPunct="0">
              <a:spcBef>
                <a:spcPct val="0"/>
              </a:spcBef>
              <a:spcAft>
                <a:spcPct val="0"/>
              </a:spcAft>
              <a:defRPr sz="3600">
                <a:latin typeface="Lato Light" charset="0"/>
                <a:ea typeface="ＭＳ Ｐゴシック" charset="0"/>
              </a:defRPr>
            </a:lvl6pPr>
            <a:lvl7pPr marL="2971800" indent="-228600" defTabSz="1827213" eaLnBrk="0" fontAlgn="base" hangingPunct="0">
              <a:spcBef>
                <a:spcPct val="0"/>
              </a:spcBef>
              <a:spcAft>
                <a:spcPct val="0"/>
              </a:spcAft>
              <a:defRPr sz="3600">
                <a:latin typeface="Lato Light" charset="0"/>
                <a:ea typeface="ＭＳ Ｐゴシック" charset="0"/>
              </a:defRPr>
            </a:lvl7pPr>
            <a:lvl8pPr marL="3429000" indent="-228600" defTabSz="1827213" eaLnBrk="0" fontAlgn="base" hangingPunct="0">
              <a:spcBef>
                <a:spcPct val="0"/>
              </a:spcBef>
              <a:spcAft>
                <a:spcPct val="0"/>
              </a:spcAft>
              <a:defRPr sz="3600">
                <a:latin typeface="Lato Light" charset="0"/>
                <a:ea typeface="ＭＳ Ｐゴシック" charset="0"/>
              </a:defRPr>
            </a:lvl8pPr>
            <a:lvl9pPr marL="3886200" indent="-228600" defTabSz="1827213" eaLnBrk="0" fontAlgn="base" hangingPunct="0">
              <a:spcBef>
                <a:spcPct val="0"/>
              </a:spcBef>
              <a:spcAft>
                <a:spcPct val="0"/>
              </a:spcAft>
              <a:defRPr sz="3600">
                <a:latin typeface="Lato Light" charset="0"/>
                <a:ea typeface="ＭＳ Ｐゴシック" charset="0"/>
              </a:defRPr>
            </a:lvl9pPr>
          </a:lstStyle>
          <a:p>
            <a:r>
              <a:rPr lang="en-US" dirty="0">
                <a:solidFill>
                  <a:schemeClr val="accent3"/>
                </a:solidFill>
              </a:rPr>
              <a:t>EQ Skills Are Widely Desired By All Employers</a:t>
            </a:r>
          </a:p>
        </p:txBody>
      </p:sp>
      <p:sp>
        <p:nvSpPr>
          <p:cNvPr id="18" name="TextBox 83">
            <a:extLst>
              <a:ext uri="{FF2B5EF4-FFF2-40B4-BE49-F238E27FC236}">
                <a16:creationId xmlns:a16="http://schemas.microsoft.com/office/drawing/2014/main" id="{FB4A7892-7766-36B2-556B-37D17CD40188}"/>
              </a:ext>
            </a:extLst>
          </p:cNvPr>
          <p:cNvSpPr txBox="1">
            <a:spLocks noChangeArrowheads="1"/>
          </p:cNvSpPr>
          <p:nvPr/>
        </p:nvSpPr>
        <p:spPr bwMode="auto">
          <a:xfrm>
            <a:off x="3619152" y="1851959"/>
            <a:ext cx="190569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lvl="0" algn="ctr">
              <a:lnSpc>
                <a:spcPct val="100000"/>
              </a:lnSpc>
            </a:pPr>
            <a:r>
              <a:rPr lang="en-US" sz="1400" b="1" dirty="0">
                <a:solidFill>
                  <a:schemeClr val="bg1"/>
                </a:solidFill>
                <a:latin typeface="Arial" panose="020B0604020202020204" pitchFamily="34" charset="0"/>
                <a:cs typeface="Arial" panose="020B0604020202020204" pitchFamily="34" charset="0"/>
              </a:rPr>
              <a:t>Many occupations, especially in the service industry,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require high emotional intelligence (EQ).</a:t>
            </a:r>
          </a:p>
        </p:txBody>
      </p:sp>
      <p:sp>
        <p:nvSpPr>
          <p:cNvPr id="20" name="TextBox 19">
            <a:extLst>
              <a:ext uri="{FF2B5EF4-FFF2-40B4-BE49-F238E27FC236}">
                <a16:creationId xmlns:a16="http://schemas.microsoft.com/office/drawing/2014/main" id="{7D167711-AFC8-ECF5-BE1C-9015FDE268B7}"/>
              </a:ext>
            </a:extLst>
          </p:cNvPr>
          <p:cNvSpPr txBox="1"/>
          <p:nvPr/>
        </p:nvSpPr>
        <p:spPr>
          <a:xfrm>
            <a:off x="590550" y="4187089"/>
            <a:ext cx="7639049" cy="646331"/>
          </a:xfrm>
          <a:prstGeom prst="rect">
            <a:avLst/>
          </a:prstGeom>
          <a:noFill/>
        </p:spPr>
        <p:txBody>
          <a:bodyPr wrap="square">
            <a:spAutoFit/>
          </a:bodyPr>
          <a:lstStyle/>
          <a:p>
            <a:pPr lvl="0" algn="ctr">
              <a:lnSpc>
                <a:spcPct val="150000"/>
              </a:lnSpc>
              <a:buNone/>
            </a:pPr>
            <a:r>
              <a:rPr lang="en-US" sz="1200" b="1" dirty="0">
                <a:solidFill>
                  <a:schemeClr val="tx2"/>
                </a:solidFill>
              </a:rPr>
              <a:t>High EQ = Better Communicators, Good at Relationship Building and Conflict Resolution</a:t>
            </a:r>
          </a:p>
          <a:p>
            <a:pPr lvl="0" algn="ctr">
              <a:lnSpc>
                <a:spcPct val="150000"/>
              </a:lnSpc>
              <a:buNone/>
            </a:pPr>
            <a:r>
              <a:rPr lang="en-US" sz="1200" dirty="0">
                <a:solidFill>
                  <a:schemeClr val="tx2"/>
                </a:solidFill>
              </a:rPr>
              <a:t>These are very important soft skills in the workplace.</a:t>
            </a:r>
          </a:p>
        </p:txBody>
      </p:sp>
    </p:spTree>
    <p:custDataLst>
      <p:tags r:id="rId1"/>
    </p:custDataLst>
    <p:extLst>
      <p:ext uri="{BB962C8B-B14F-4D97-AF65-F5344CB8AC3E}">
        <p14:creationId xmlns:p14="http://schemas.microsoft.com/office/powerpoint/2010/main" val="3763341558"/>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Placeholder 19">
            <a:extLst>
              <a:ext uri="{FF2B5EF4-FFF2-40B4-BE49-F238E27FC236}">
                <a16:creationId xmlns:a16="http://schemas.microsoft.com/office/drawing/2014/main" id="{5A0EFA07-D31A-0430-4E9F-9FF1E09B750C}"/>
              </a:ext>
            </a:extLst>
          </p:cNvPr>
          <p:cNvPicPr>
            <a:picLocks noChangeAspect="1"/>
          </p:cNvPicPr>
          <p:nvPr/>
        </p:nvPicPr>
        <p:blipFill rotWithShape="1">
          <a:blip r:embed="rId4"/>
          <a:srcRect l="13582"/>
          <a:stretch/>
        </p:blipFill>
        <p:spPr>
          <a:xfrm>
            <a:off x="0" y="-1"/>
            <a:ext cx="7902084" cy="5143500"/>
          </a:xfrm>
          <a:prstGeom prst="rect">
            <a:avLst/>
          </a:prstGeom>
        </p:spPr>
      </p:pic>
      <p:sp>
        <p:nvSpPr>
          <p:cNvPr id="7" name="Rectangle 6">
            <a:extLst>
              <a:ext uri="{FF2B5EF4-FFF2-40B4-BE49-F238E27FC236}">
                <a16:creationId xmlns:a16="http://schemas.microsoft.com/office/drawing/2014/main" id="{AC34FE64-BE3C-F6BF-91A4-22EB10B7D8A3}"/>
              </a:ext>
            </a:extLst>
          </p:cNvPr>
          <p:cNvSpPr/>
          <p:nvPr/>
        </p:nvSpPr>
        <p:spPr>
          <a:xfrm flipH="1">
            <a:off x="1504950" y="0"/>
            <a:ext cx="7639050" cy="5143500"/>
          </a:xfrm>
          <a:prstGeom prst="rect">
            <a:avLst/>
          </a:prstGeom>
          <a:gradFill>
            <a:gsLst>
              <a:gs pos="49000">
                <a:schemeClr val="tx1"/>
              </a:gs>
              <a:gs pos="100000">
                <a:schemeClr val="tx1">
                  <a:alpha val="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4EFE642-2C0E-606F-D1C3-E49E3ACB956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9" name="Title 1">
            <a:extLst>
              <a:ext uri="{FF2B5EF4-FFF2-40B4-BE49-F238E27FC236}">
                <a16:creationId xmlns:a16="http://schemas.microsoft.com/office/drawing/2014/main" id="{B7933619-CAC5-87BF-0D07-416B706C38A4}"/>
              </a:ext>
            </a:extLst>
          </p:cNvPr>
          <p:cNvSpPr txBox="1">
            <a:spLocks/>
          </p:cNvSpPr>
          <p:nvPr/>
        </p:nvSpPr>
        <p:spPr>
          <a:xfrm>
            <a:off x="4725536" y="774346"/>
            <a:ext cx="3797506" cy="3594805"/>
          </a:xfrm>
          <a:prstGeom prst="rect">
            <a:avLst/>
          </a:prstGeom>
        </p:spPr>
        <p:txBody>
          <a:bodyPr anchor="ctr">
            <a:noAutofit/>
          </a:bodyPr>
          <a:lstStyle>
            <a:defPPr>
              <a:defRPr lang="en-US"/>
            </a:defPPr>
            <a:lvl1pPr marL="285750" indent="-285750" defTabSz="457200">
              <a:spcBef>
                <a:spcPts val="0"/>
              </a:spcBef>
              <a:spcAft>
                <a:spcPts val="600"/>
              </a:spcAft>
              <a:buClr>
                <a:schemeClr val="accent3"/>
              </a:buClr>
              <a:buFont typeface="Arial" panose="020B0604020202020204" pitchFamily="34" charset="0"/>
              <a:buChar char="›"/>
              <a:defRPr sz="1400" b="0" i="0">
                <a:solidFill>
                  <a:schemeClr val="bg2"/>
                </a:solidFill>
                <a:latin typeface="Arial" panose="020B0604020202020204" pitchFamily="34" charset="0"/>
                <a:cs typeface="Arial" panose="020B0604020202020204" pitchFamily="34" charset="0"/>
              </a:defRPr>
            </a:lvl1pPr>
            <a:lvl2pPr lvl="1">
              <a:defRPr>
                <a:solidFill>
                  <a:schemeClr val="bg2"/>
                </a:solidFill>
              </a:defRPr>
            </a:lvl2pPr>
          </a:lstStyle>
          <a:p>
            <a:pPr>
              <a:lnSpc>
                <a:spcPts val="2100"/>
              </a:lnSpc>
              <a:buClr>
                <a:schemeClr val="accent1"/>
              </a:buClr>
            </a:pPr>
            <a:r>
              <a:rPr lang="en-GB" sz="1600" dirty="0"/>
              <a:t>EQ Critical to Successful Workplace </a:t>
            </a:r>
          </a:p>
          <a:p>
            <a:pPr>
              <a:lnSpc>
                <a:spcPts val="2100"/>
              </a:lnSpc>
              <a:buClr>
                <a:schemeClr val="accent1"/>
              </a:buClr>
            </a:pPr>
            <a:r>
              <a:rPr lang="en-GB" sz="1600" dirty="0"/>
              <a:t>More Important than IQ in Business</a:t>
            </a:r>
          </a:p>
          <a:p>
            <a:pPr>
              <a:lnSpc>
                <a:spcPts val="2100"/>
              </a:lnSpc>
              <a:buClr>
                <a:schemeClr val="accent1"/>
              </a:buClr>
            </a:pPr>
            <a:r>
              <a:rPr lang="en-GB" sz="1600" dirty="0"/>
              <a:t>Emotionally Intelligent Team</a:t>
            </a:r>
          </a:p>
          <a:p>
            <a:pPr marL="742939" lvl="1" indent="-285750">
              <a:lnSpc>
                <a:spcPts val="2100"/>
              </a:lnSpc>
              <a:buClr>
                <a:schemeClr val="accent3"/>
              </a:buClr>
              <a:buFont typeface="Courier New" panose="02070309020205020404" pitchFamily="49" charset="0"/>
              <a:buChar char="o"/>
            </a:pPr>
            <a:r>
              <a:rPr lang="en-GB" sz="1400" dirty="0">
                <a:latin typeface="Arial" panose="020B0604020202020204" pitchFamily="34" charset="0"/>
                <a:cs typeface="Arial" panose="020B0604020202020204" pitchFamily="34" charset="0"/>
              </a:rPr>
              <a:t>Maximum Success</a:t>
            </a:r>
          </a:p>
          <a:p>
            <a:pPr marL="742939" lvl="1" indent="-285750">
              <a:lnSpc>
                <a:spcPts val="2100"/>
              </a:lnSpc>
              <a:buClr>
                <a:schemeClr val="accent3"/>
              </a:buClr>
              <a:buFont typeface="Courier New" panose="02070309020205020404" pitchFamily="49" charset="0"/>
              <a:buChar char="o"/>
            </a:pPr>
            <a:r>
              <a:rPr lang="en-GB" sz="1400" dirty="0">
                <a:latin typeface="Arial" panose="020B0604020202020204" pitchFamily="34" charset="0"/>
                <a:cs typeface="Arial" panose="020B0604020202020204" pitchFamily="34" charset="0"/>
              </a:rPr>
              <a:t>Improved Communication</a:t>
            </a:r>
          </a:p>
          <a:p>
            <a:pPr marL="742939" lvl="1" indent="-285750">
              <a:lnSpc>
                <a:spcPts val="2100"/>
              </a:lnSpc>
              <a:buClr>
                <a:schemeClr val="accent3"/>
              </a:buClr>
              <a:buFont typeface="Courier New" panose="02070309020205020404" pitchFamily="49" charset="0"/>
              <a:buChar char="o"/>
            </a:pPr>
            <a:r>
              <a:rPr lang="en-GB" sz="1400" dirty="0">
                <a:latin typeface="Arial" panose="020B0604020202020204" pitchFamily="34" charset="0"/>
                <a:cs typeface="Arial" panose="020B0604020202020204" pitchFamily="34" charset="0"/>
              </a:rPr>
              <a:t>Empathy for Others</a:t>
            </a:r>
          </a:p>
          <a:p>
            <a:pPr marL="742939" lvl="1" indent="-285750">
              <a:lnSpc>
                <a:spcPts val="2100"/>
              </a:lnSpc>
              <a:buClr>
                <a:schemeClr val="accent3"/>
              </a:buClr>
              <a:buFont typeface="Courier New" panose="02070309020205020404" pitchFamily="49" charset="0"/>
              <a:buChar char="o"/>
            </a:pPr>
            <a:r>
              <a:rPr lang="en-GB" sz="1400" dirty="0">
                <a:latin typeface="Arial" panose="020B0604020202020204" pitchFamily="34" charset="0"/>
                <a:cs typeface="Arial" panose="020B0604020202020204" pitchFamily="34" charset="0"/>
              </a:rPr>
              <a:t>Conflict Resolution</a:t>
            </a:r>
          </a:p>
        </p:txBody>
      </p:sp>
    </p:spTree>
    <p:custDataLst>
      <p:tags r:id="rId1"/>
    </p:custDataLst>
    <p:extLst>
      <p:ext uri="{BB962C8B-B14F-4D97-AF65-F5344CB8AC3E}">
        <p14:creationId xmlns:p14="http://schemas.microsoft.com/office/powerpoint/2010/main" val="381817729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6FF5EF8E-22A5-1640-9867-E729E53E16D7}"/>
              </a:ext>
            </a:extLst>
          </p:cNvPr>
          <p:cNvSpPr txBox="1">
            <a:spLocks/>
          </p:cNvSpPr>
          <p:nvPr/>
        </p:nvSpPr>
        <p:spPr>
          <a:xfrm>
            <a:off x="435725" y="3489082"/>
            <a:ext cx="7702435" cy="1420534"/>
          </a:xfrm>
          <a:prstGeom prst="rect">
            <a:avLst/>
          </a:prstGeom>
        </p:spPr>
        <p:txBody>
          <a:bodyPr vert="horz" anchor="b"/>
          <a:lstStyle>
            <a:defPPr>
              <a:defRPr lang="en-US"/>
            </a:defPPr>
            <a:lvl1pPr marR="0" lvl="0" indent="0" defTabSz="457200" fontAlgn="auto">
              <a:lnSpc>
                <a:spcPct val="90000"/>
              </a:lnSpc>
              <a:spcBef>
                <a:spcPts val="0"/>
              </a:spcBef>
              <a:spcAft>
                <a:spcPts val="0"/>
              </a:spcAft>
              <a:buClrTx/>
              <a:buSzTx/>
              <a:buFontTx/>
              <a:buNone/>
              <a:tabLst/>
              <a:defRPr kumimoji="0" sz="3600" b="0" i="0" u="none" strike="noStrike" cap="none" spc="0" normalizeH="0" baseline="0">
                <a:ln>
                  <a:noFill/>
                </a:ln>
                <a:solidFill>
                  <a:srgbClr val="FFFFFF"/>
                </a:solidFill>
                <a:effectLst/>
                <a:uLnTx/>
                <a:uFillTx/>
                <a:latin typeface="Arial" panose="020B0604020202020204"/>
                <a:cs typeface="Arial" panose="020B0604020202020204" pitchFamily="34" charset="0"/>
              </a:defRPr>
            </a:lvl1pPr>
            <a:lvl2pPr marL="742950" indent="-285750" defTabSz="457200">
              <a:spcBef>
                <a:spcPct val="20000"/>
              </a:spcBef>
              <a:buFont typeface="Arial"/>
              <a:buChar char="–"/>
              <a:defRPr sz="2000" b="0" i="0">
                <a:latin typeface="Avenir LT Std 45 Book"/>
                <a:cs typeface="Avenir LT Std 45 Book"/>
              </a:defRPr>
            </a:lvl2pPr>
            <a:lvl3pPr marL="1143000" indent="-228600" defTabSz="457200">
              <a:spcBef>
                <a:spcPct val="20000"/>
              </a:spcBef>
              <a:buFont typeface="Arial"/>
              <a:buChar char="•"/>
              <a:defRPr sz="1600" b="0" i="0">
                <a:latin typeface="Avenir LT Std 45 Book"/>
                <a:cs typeface="Avenir LT Std 45 Book"/>
              </a:defRPr>
            </a:lvl3pPr>
            <a:lvl4pPr marL="1600200" indent="-228600" defTabSz="457200">
              <a:spcBef>
                <a:spcPct val="20000"/>
              </a:spcBef>
              <a:buFont typeface="Arial"/>
              <a:buChar char="–"/>
              <a:defRPr sz="1400" b="0" i="0">
                <a:latin typeface="Avenir LT Std 45 Book"/>
                <a:cs typeface="Avenir LT Std 45 Book"/>
              </a:defRPr>
            </a:lvl4pPr>
            <a:lvl5pPr marL="2057400" indent="-228600" defTabSz="457200">
              <a:spcBef>
                <a:spcPct val="20000"/>
              </a:spcBef>
              <a:buFont typeface="Arial"/>
              <a:buChar char="»"/>
              <a:defRPr sz="1200" b="0" i="0">
                <a:latin typeface="Avenir LT Std 45 Book"/>
                <a:cs typeface="Avenir LT Std 45 Book"/>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What Are the Five Main Areas of Focus of Emotional Intelligence?</a:t>
            </a:r>
          </a:p>
          <a:p>
            <a:endParaRPr lang="en-US" dirty="0"/>
          </a:p>
        </p:txBody>
      </p:sp>
    </p:spTree>
    <p:custDataLst>
      <p:tags r:id="rId1"/>
    </p:custDataLst>
    <p:extLst>
      <p:ext uri="{BB962C8B-B14F-4D97-AF65-F5344CB8AC3E}">
        <p14:creationId xmlns:p14="http://schemas.microsoft.com/office/powerpoint/2010/main" val="305069317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charset="0"/>
              <a:ea typeface="Lato Light" charset="0"/>
              <a:cs typeface="Lato Light" charset="0"/>
            </a:endParaRPr>
          </a:p>
        </p:txBody>
      </p:sp>
      <p:sp>
        <p:nvSpPr>
          <p:cNvPr id="49" name="Rectangle 48">
            <a:extLst>
              <a:ext uri="{FF2B5EF4-FFF2-40B4-BE49-F238E27FC236}">
                <a16:creationId xmlns:a16="http://schemas.microsoft.com/office/drawing/2014/main" id="{D1EA41FC-1BEC-486E-852E-41B4DEDB4A1E}"/>
              </a:ext>
            </a:extLst>
          </p:cNvPr>
          <p:cNvSpPr/>
          <p:nvPr/>
        </p:nvSpPr>
        <p:spPr>
          <a:xfrm>
            <a:off x="6096002" y="2438508"/>
            <a:ext cx="3048000" cy="2704992"/>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charset="0"/>
              <a:ea typeface="Lato Light" charset="0"/>
              <a:cs typeface="Lato Light" charset="0"/>
            </a:endParaRPr>
          </a:p>
        </p:txBody>
      </p:sp>
      <p:pic>
        <p:nvPicPr>
          <p:cNvPr id="5" name="Picture 4">
            <a:extLst>
              <a:ext uri="{FF2B5EF4-FFF2-40B4-BE49-F238E27FC236}">
                <a16:creationId xmlns:a16="http://schemas.microsoft.com/office/drawing/2014/main" id="{452C81CD-8B9F-4EA2-8417-060A6B4F8EBA}"/>
              </a:ext>
            </a:extLst>
          </p:cNvPr>
          <p:cNvPicPr>
            <a:picLocks noChangeAspect="1"/>
          </p:cNvPicPr>
          <p:nvPr/>
        </p:nvPicPr>
        <p:blipFill rotWithShape="1">
          <a:blip r:embed="rId4"/>
          <a:srcRect l="26785" t="10499" b="40620"/>
          <a:stretch/>
        </p:blipFill>
        <p:spPr>
          <a:xfrm>
            <a:off x="3670948" y="0"/>
            <a:ext cx="5473049" cy="2436070"/>
          </a:xfrm>
          <a:prstGeom prst="rect">
            <a:avLst/>
          </a:prstGeom>
        </p:spPr>
      </p:pic>
      <p:sp>
        <p:nvSpPr>
          <p:cNvPr id="12" name="Title 11">
            <a:extLst>
              <a:ext uri="{FF2B5EF4-FFF2-40B4-BE49-F238E27FC236}">
                <a16:creationId xmlns:a16="http://schemas.microsoft.com/office/drawing/2014/main" id="{DEEAF54D-4DF0-3B4E-8DA7-A0950B0E11DD}"/>
              </a:ext>
            </a:extLst>
          </p:cNvPr>
          <p:cNvSpPr>
            <a:spLocks noGrp="1"/>
          </p:cNvSpPr>
          <p:nvPr>
            <p:ph type="title"/>
          </p:nvPr>
        </p:nvSpPr>
        <p:spPr>
          <a:xfrm>
            <a:off x="448731" y="1033618"/>
            <a:ext cx="8223782" cy="369054"/>
          </a:xfrm>
        </p:spPr>
        <p:txBody>
          <a:bodyPr anchor="ctr"/>
          <a:lstStyle/>
          <a:p>
            <a:br>
              <a:rPr lang="en-US" dirty="0"/>
            </a:br>
            <a:br>
              <a:rPr lang="en-US" dirty="0"/>
            </a:br>
            <a:endParaRPr lang="en-US" dirty="0"/>
          </a:p>
        </p:txBody>
      </p:sp>
      <p:sp>
        <p:nvSpPr>
          <p:cNvPr id="26" name="TextBox 25">
            <a:extLst>
              <a:ext uri="{FF2B5EF4-FFF2-40B4-BE49-F238E27FC236}">
                <a16:creationId xmlns:a16="http://schemas.microsoft.com/office/drawing/2014/main" id="{86C2CA46-5D9A-44C1-B108-C826814B1026}"/>
              </a:ext>
            </a:extLst>
          </p:cNvPr>
          <p:cNvSpPr txBox="1"/>
          <p:nvPr/>
        </p:nvSpPr>
        <p:spPr>
          <a:xfrm>
            <a:off x="321156" y="3779414"/>
            <a:ext cx="2405688" cy="896399"/>
          </a:xfrm>
          <a:prstGeom prst="rect">
            <a:avLst/>
          </a:prstGeom>
          <a:noFill/>
        </p:spPr>
        <p:txBody>
          <a:bodyPr wrap="square" lIns="34290" tIns="17145" rIns="34290" bIns="17145"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Self-awareness:</a:t>
            </a: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 </a:t>
            </a:r>
            <a:b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b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Cognizant of emotions, </a:t>
            </a:r>
            <a:b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b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self-worth, and confidence in </a:t>
            </a:r>
            <a:b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b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one’s abilities.</a:t>
            </a:r>
          </a:p>
        </p:txBody>
      </p:sp>
      <p:sp>
        <p:nvSpPr>
          <p:cNvPr id="60" name="TextBox 59">
            <a:extLst>
              <a:ext uri="{FF2B5EF4-FFF2-40B4-BE49-F238E27FC236}">
                <a16:creationId xmlns:a16="http://schemas.microsoft.com/office/drawing/2014/main" id="{161F1DC9-C47E-47A4-8DD2-885CFCA0E4C9}"/>
              </a:ext>
            </a:extLst>
          </p:cNvPr>
          <p:cNvSpPr txBox="1"/>
          <p:nvPr/>
        </p:nvSpPr>
        <p:spPr>
          <a:xfrm>
            <a:off x="6234664" y="3779414"/>
            <a:ext cx="2770676" cy="680956"/>
          </a:xfrm>
          <a:prstGeom prst="rect">
            <a:avLst/>
          </a:prstGeom>
          <a:noFill/>
        </p:spPr>
        <p:txBody>
          <a:bodyPr wrap="square" lIns="34290" tIns="17145" rIns="34290" bIns="17145"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Motivation:</a:t>
            </a:r>
            <a:b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b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A drive to achieve goals, commitment, and initiative. </a:t>
            </a:r>
          </a:p>
        </p:txBody>
      </p:sp>
      <p:sp>
        <p:nvSpPr>
          <p:cNvPr id="82" name="TextBox 81">
            <a:extLst>
              <a:ext uri="{FF2B5EF4-FFF2-40B4-BE49-F238E27FC236}">
                <a16:creationId xmlns:a16="http://schemas.microsoft.com/office/drawing/2014/main" id="{608E6114-A079-45D2-8F33-C03C44E73010}"/>
              </a:ext>
            </a:extLst>
          </p:cNvPr>
          <p:cNvSpPr txBox="1"/>
          <p:nvPr/>
        </p:nvSpPr>
        <p:spPr>
          <a:xfrm>
            <a:off x="3186662" y="3779414"/>
            <a:ext cx="2688358" cy="896399"/>
          </a:xfrm>
          <a:prstGeom prst="rect">
            <a:avLst/>
          </a:prstGeom>
          <a:noFill/>
        </p:spPr>
        <p:txBody>
          <a:bodyPr wrap="square" lIns="34290" tIns="17145" rIns="34290" bIns="17145"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Self-Regulation:</a:t>
            </a: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 </a:t>
            </a:r>
            <a:b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b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Ability</a:t>
            </a:r>
            <a:r>
              <a:rPr kumimoji="0" lang="en-US" sz="1400" b="0" i="0" u="none" strike="noStrike" kern="1200" cap="none" spc="0" normalizeH="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 to actively control</a:t>
            </a: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 emotions, standards of </a:t>
            </a:r>
            <a:b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br>
            <a:r>
              <a:rPr kumimoji="0" lang="en-US" sz="1400" b="0" i="0" u="none" strike="noStrike" kern="1200" cap="none" spc="0" normalizeH="0" baseline="0" noProof="0" dirty="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rPr>
              <a:t>honesty, and adaptability. </a:t>
            </a:r>
          </a:p>
        </p:txBody>
      </p:sp>
      <p:sp>
        <p:nvSpPr>
          <p:cNvPr id="104" name="Rectangle 8">
            <a:extLst>
              <a:ext uri="{FF2B5EF4-FFF2-40B4-BE49-F238E27FC236}">
                <a16:creationId xmlns:a16="http://schemas.microsoft.com/office/drawing/2014/main" id="{01E56ACD-4EF1-4884-B59E-FABEF32FBA04}"/>
              </a:ext>
            </a:extLst>
          </p:cNvPr>
          <p:cNvSpPr>
            <a:spLocks noChangeArrowheads="1"/>
          </p:cNvSpPr>
          <p:nvPr/>
        </p:nvSpPr>
        <p:spPr bwMode="auto">
          <a:xfrm>
            <a:off x="1144796"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5106"/>
                </a:solidFill>
                <a:effectLst/>
                <a:uLnTx/>
                <a:uFillTx/>
                <a:latin typeface="Arial" panose="020B0604020202020204"/>
                <a:ea typeface="+mn-ea"/>
                <a:cs typeface="Arial" panose="020B0604020202020204" pitchFamily="34" charset="0"/>
              </a:rPr>
              <a:t>01.</a:t>
            </a:r>
          </a:p>
        </p:txBody>
      </p:sp>
      <p:sp>
        <p:nvSpPr>
          <p:cNvPr id="105" name="Rectangle 8">
            <a:extLst>
              <a:ext uri="{FF2B5EF4-FFF2-40B4-BE49-F238E27FC236}">
                <a16:creationId xmlns:a16="http://schemas.microsoft.com/office/drawing/2014/main" id="{D2031E90-BBAD-4314-8621-69B5C5C996F8}"/>
              </a:ext>
            </a:extLst>
          </p:cNvPr>
          <p:cNvSpPr>
            <a:spLocks noChangeArrowheads="1"/>
          </p:cNvSpPr>
          <p:nvPr/>
        </p:nvSpPr>
        <p:spPr bwMode="auto">
          <a:xfrm>
            <a:off x="4151637"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5106"/>
                </a:solidFill>
                <a:effectLst/>
                <a:uLnTx/>
                <a:uFillTx/>
                <a:latin typeface="Arial" panose="020B0604020202020204"/>
                <a:ea typeface="+mn-ea"/>
                <a:cs typeface="Arial" panose="020B0604020202020204" pitchFamily="34" charset="0"/>
              </a:rPr>
              <a:t>02.</a:t>
            </a:r>
          </a:p>
        </p:txBody>
      </p:sp>
      <p:sp>
        <p:nvSpPr>
          <p:cNvPr id="106" name="Rectangle 8">
            <a:extLst>
              <a:ext uri="{FF2B5EF4-FFF2-40B4-BE49-F238E27FC236}">
                <a16:creationId xmlns:a16="http://schemas.microsoft.com/office/drawing/2014/main" id="{E4ED7CAA-6693-40F2-8C0A-ECE615A18F6D}"/>
              </a:ext>
            </a:extLst>
          </p:cNvPr>
          <p:cNvSpPr>
            <a:spLocks noChangeArrowheads="1"/>
          </p:cNvSpPr>
          <p:nvPr/>
        </p:nvSpPr>
        <p:spPr bwMode="auto">
          <a:xfrm>
            <a:off x="7240798" y="2797316"/>
            <a:ext cx="758408"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4290" tIns="17145" rIns="34290" bIns="17145">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5106"/>
                </a:solidFill>
                <a:effectLst/>
                <a:uLnTx/>
                <a:uFillTx/>
                <a:latin typeface="Arial" panose="020B0604020202020204"/>
                <a:ea typeface="+mn-ea"/>
                <a:cs typeface="Arial" panose="020B0604020202020204" pitchFamily="34" charset="0"/>
              </a:rPr>
              <a:t>03.</a:t>
            </a:r>
          </a:p>
        </p:txBody>
      </p:sp>
      <p:cxnSp>
        <p:nvCxnSpPr>
          <p:cNvPr id="107" name="Straight Connector 106">
            <a:extLst>
              <a:ext uri="{FF2B5EF4-FFF2-40B4-BE49-F238E27FC236}">
                <a16:creationId xmlns:a16="http://schemas.microsoft.com/office/drawing/2014/main" id="{835DBCAF-43AB-476C-9B0C-D1C10D4ADA36}"/>
              </a:ext>
            </a:extLst>
          </p:cNvPr>
          <p:cNvCxnSpPr>
            <a:cxnSpLocks/>
          </p:cNvCxnSpPr>
          <p:nvPr/>
        </p:nvCxnSpPr>
        <p:spPr>
          <a:xfrm>
            <a:off x="1298201"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B969CA6-7004-4454-972A-436E4B1B2C9A}"/>
              </a:ext>
            </a:extLst>
          </p:cNvPr>
          <p:cNvCxnSpPr>
            <a:cxnSpLocks/>
          </p:cNvCxnSpPr>
          <p:nvPr/>
        </p:nvCxnSpPr>
        <p:spPr>
          <a:xfrm>
            <a:off x="4305042"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CC476ED-6533-4385-9CBA-AD0B2B8FE0B5}"/>
              </a:ext>
            </a:extLst>
          </p:cNvPr>
          <p:cNvCxnSpPr>
            <a:cxnSpLocks/>
          </p:cNvCxnSpPr>
          <p:nvPr/>
        </p:nvCxnSpPr>
        <p:spPr>
          <a:xfrm>
            <a:off x="7394203" y="3552102"/>
            <a:ext cx="4515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9B02CF-A9E2-44D8-B5F0-DAFA9341A8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7" name="Rectangle 16">
            <a:extLst>
              <a:ext uri="{FF2B5EF4-FFF2-40B4-BE49-F238E27FC236}">
                <a16:creationId xmlns:a16="http://schemas.microsoft.com/office/drawing/2014/main" id="{C96FD036-E783-4085-94C6-D3E50BC28F2A}"/>
              </a:ext>
            </a:extLst>
          </p:cNvPr>
          <p:cNvSpPr/>
          <p:nvPr/>
        </p:nvSpPr>
        <p:spPr>
          <a:xfrm>
            <a:off x="0" y="0"/>
            <a:ext cx="7602199" cy="2436290"/>
          </a:xfrm>
          <a:prstGeom prst="rect">
            <a:avLst/>
          </a:prstGeom>
          <a:gradFill flip="none" rotWithShape="1">
            <a:gsLst>
              <a:gs pos="49000">
                <a:schemeClr val="accent3"/>
              </a:gs>
              <a:gs pos="100000">
                <a:schemeClr val="accent3">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Title 1">
            <a:extLst>
              <a:ext uri="{FF2B5EF4-FFF2-40B4-BE49-F238E27FC236}">
                <a16:creationId xmlns:a16="http://schemas.microsoft.com/office/drawing/2014/main" id="{C8F3926D-DDE8-35C1-7498-4C41F1821D1C}"/>
              </a:ext>
            </a:extLst>
          </p:cNvPr>
          <p:cNvSpPr txBox="1">
            <a:spLocks/>
          </p:cNvSpPr>
          <p:nvPr/>
        </p:nvSpPr>
        <p:spPr>
          <a:xfrm>
            <a:off x="352752" y="860415"/>
            <a:ext cx="2695248" cy="977910"/>
          </a:xfrm>
          <a:prstGeom prst="rect">
            <a:avLst/>
          </a:prstGeom>
        </p:spPr>
        <p:txBody>
          <a:bodyPr/>
          <a:lstStyle>
            <a:lvl1pPr algn="l" defTabSz="457200" rtl="0" eaLnBrk="1" latinLnBrk="0" hangingPunct="1">
              <a:spcBef>
                <a:spcPct val="0"/>
              </a:spcBef>
              <a:buNone/>
              <a:defRPr sz="2400" b="1" i="0" kern="1200">
                <a:solidFill>
                  <a:schemeClr val="bg1"/>
                </a:solidFill>
                <a:latin typeface="+mj-lt"/>
                <a:ea typeface="+mj-ea"/>
                <a:cs typeface="Arial" panose="020B0604020202020204" pitchFamily="34" charset="0"/>
              </a:defRPr>
            </a:lvl1pPr>
          </a:lstStyle>
          <a:p>
            <a:r>
              <a:rPr lang="en-US" dirty="0"/>
              <a:t>Slide title</a:t>
            </a:r>
          </a:p>
        </p:txBody>
      </p:sp>
    </p:spTree>
    <p:custDataLst>
      <p:tags r:id="rId1"/>
    </p:custDataLst>
    <p:extLst>
      <p:ext uri="{BB962C8B-B14F-4D97-AF65-F5344CB8AC3E}">
        <p14:creationId xmlns:p14="http://schemas.microsoft.com/office/powerpoint/2010/main" val="2619788505"/>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VES POWERPOINT THEME" val="RtHQn72B"/>
  <p:tag name="ARTICULATE_DESIGN_ID_VENSURE PPT TEMPLATE" val="Z4ilIc8W"/>
  <p:tag name="ARTICULATE_DESIGN_ID_1_VES POWERPOINT THEME" val="rAwwcX48"/>
  <p:tag name="ARTICULATE_SLIDE_THUMBNAIL_REFRESH" val="1"/>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nsure PPT Template">
  <a:themeElements>
    <a:clrScheme name="Vensure">
      <a:dk1>
        <a:srgbClr val="000000"/>
      </a:dk1>
      <a:lt1>
        <a:srgbClr val="FFFFFF"/>
      </a:lt1>
      <a:dk2>
        <a:srgbClr val="44546A"/>
      </a:dk2>
      <a:lt2>
        <a:srgbClr val="E7E6E6"/>
      </a:lt2>
      <a:accent1>
        <a:srgbClr val="E05106"/>
      </a:accent1>
      <a:accent2>
        <a:srgbClr val="6C6F70"/>
      </a:accent2>
      <a:accent3>
        <a:srgbClr val="00A5B5"/>
      </a:accent3>
      <a:accent4>
        <a:srgbClr val="E18849"/>
      </a:accent4>
      <a:accent5>
        <a:srgbClr val="A71930"/>
      </a:accent5>
      <a:accent6>
        <a:srgbClr val="69BE47"/>
      </a:accent6>
      <a:hlink>
        <a:srgbClr val="E05106"/>
      </a:hlink>
      <a:folHlink>
        <a:srgbClr val="3B00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34290" tIns="17145" rIns="34290" bIns="17145" rtlCol="0">
        <a:spAutoFit/>
      </a:bodyPr>
      <a:lstStyle>
        <a:defPPr marL="0" marR="0" indent="0" algn="ctr" defTabSz="457200" rtl="0" eaLnBrk="1" fontAlgn="auto" latinLnBrk="0" hangingPunct="1">
          <a:lnSpc>
            <a:spcPct val="100000"/>
          </a:lnSpc>
          <a:spcBef>
            <a:spcPts val="0"/>
          </a:spcBef>
          <a:spcAft>
            <a:spcPts val="0"/>
          </a:spcAft>
          <a:buClrTx/>
          <a:buSzTx/>
          <a:buFontTx/>
          <a:buNone/>
          <a:tabLst/>
          <a:defRPr kumimoji="0" sz="1500" b="0" i="0" u="none" strike="noStrike" kern="1200" cap="none" spc="0" normalizeH="0" baseline="0" noProof="0" dirty="0" smtClean="0">
            <a:ln>
              <a:noFill/>
            </a:ln>
            <a:solidFill>
              <a:srgbClr val="000000">
                <a:lumMod val="50000"/>
                <a:lumOff val="50000"/>
              </a:srgbClr>
            </a:solidFill>
            <a:effectLst/>
            <a:uLnTx/>
            <a:uFillTx/>
            <a:latin typeface="Arial" panose="020B0604020202020204"/>
            <a:ea typeface="Open Sans Light" panose="020B0306030504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1_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43809D1CF75D47A4242F1CF9DD1297" ma:contentTypeVersion="9" ma:contentTypeDescription="Create a new document." ma:contentTypeScope="" ma:versionID="431fd6dc24d0e70ac5d4f8f6be562df3">
  <xsd:schema xmlns:xsd="http://www.w3.org/2001/XMLSchema" xmlns:xs="http://www.w3.org/2001/XMLSchema" xmlns:p="http://schemas.microsoft.com/office/2006/metadata/properties" xmlns:ns3="25c9ae40-605f-46ec-b5dc-f4f54785d959" xmlns:ns4="6f77f56f-6b56-41ca-9b9d-e9fbb5de2cd9" targetNamespace="http://schemas.microsoft.com/office/2006/metadata/properties" ma:root="true" ma:fieldsID="e22d2b9e375e0ad4ef121040f95be269" ns3:_="" ns4:_="">
    <xsd:import namespace="25c9ae40-605f-46ec-b5dc-f4f54785d959"/>
    <xsd:import namespace="6f77f56f-6b56-41ca-9b9d-e9fbb5de2cd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9ae40-605f-46ec-b5dc-f4f54785d95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77f56f-6b56-41ca-9b9d-e9fbb5de2cd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VariableList UniqueId="9d1286d8-1539-49bb-a384-a65c4323946b" Name="AD_HOC" ContentType="XML" MajorVersion="0" MinorVersion="1" isLocalCopy="False" IsBaseObject="False" DataSourceId="a9df7a50-dab6-4623-8c01-28ecf3037729" DataSourceMajorVersion="0" DataSourceMinorVersion="1"/>
</file>

<file path=customXml/item4.xml><?xml version="1.0" encoding="utf-8"?>
<VariableList UniqueId="00404b32-4e39-4419-8141-a5bd91bebaba" Name="Computed" ContentType="XML" MajorVersion="0" MinorVersion="1" isLocalCopy="False" IsBaseObject="False" DataSourceId="22a5d227-881e-416c-87b1-a19e1d3efd5a" DataSourceMajorVersion="0" DataSourceMinorVersion="1"/>
</file>

<file path=customXml/item5.xml><?xml version="1.0" encoding="utf-8"?>
<VariableListDefinition name="System" displayName="System" id="ca6bd8de-c243-40f3-8bd6-e5f79bd089f5" isdomainofvalue="False" dataSourceId="f1184eeb-0e42-43aa-97a8-f78e37346b23"/>
</file>

<file path=customXml/item6.xml><?xml version="1.0" encoding="utf-8"?>
<VariableListDefinition name="Computed" displayName="Computed" id="00404b32-4e39-4419-8141-a5bd91bebaba" isdomainofvalue="False" dataSourceId="22a5d227-881e-416c-87b1-a19e1d3efd5a"/>
</file>

<file path=customXml/item7.xml><?xml version="1.0" encoding="utf-8"?>
<VariableListDefinition name="AD_HOC" displayName="AD_HOC" id="9d1286d8-1539-49bb-a384-a65c4323946b" isdomainofvalue="False" dataSourceId="a9df7a50-dab6-4623-8c01-28ecf3037729"/>
</file>

<file path=customXml/item8.xml><?xml version="1.0" encoding="utf-8"?>
<VariableList UniqueId="ca6bd8de-c243-40f3-8bd6-e5f79bd089f5" Name="System" ContentType="XML" MajorVersion="0" MinorVersion="1" isLocalCopy="False" IsBaseObject="False" DataSourceId="f1184eeb-0e42-43aa-97a8-f78e37346b23" DataSourceMajorVersion="0" DataSourceMinorVersion="1"/>
</file>

<file path=customXml/item9.xml><?xml version="1.0" encoding="utf-8"?>
<AllExternalAdhocVariableMappings/>
</file>

<file path=customXml/itemProps1.xml><?xml version="1.0" encoding="utf-8"?>
<ds:datastoreItem xmlns:ds="http://schemas.openxmlformats.org/officeDocument/2006/customXml" ds:itemID="{AB0AB1A5-9B20-4E2E-B217-8D5B78C9C053}">
  <ds:schemaRefs>
    <ds:schemaRef ds:uri="http://schemas.microsoft.com/sharepoint/v3/contenttype/forms"/>
  </ds:schemaRefs>
</ds:datastoreItem>
</file>

<file path=customXml/itemProps10.xml><?xml version="1.0" encoding="utf-8"?>
<ds:datastoreItem xmlns:ds="http://schemas.openxmlformats.org/officeDocument/2006/customXml" ds:itemID="{56497260-BF9B-438E-96D4-5C8F32FDA077}">
  <ds:schemaRefs>
    <ds:schemaRef ds:uri="http://schemas.microsoft.com/office/2006/documentManagement/types"/>
    <ds:schemaRef ds:uri="http://purl.org/dc/elements/1.1/"/>
    <ds:schemaRef ds:uri="http://purl.org/dc/terms/"/>
    <ds:schemaRef ds:uri="http://schemas.microsoft.com/office/2006/metadata/properties"/>
    <ds:schemaRef ds:uri="http://www.w3.org/XML/1998/namespace"/>
    <ds:schemaRef ds:uri="25c9ae40-605f-46ec-b5dc-f4f54785d959"/>
    <ds:schemaRef ds:uri="http://purl.org/dc/dcmitype/"/>
    <ds:schemaRef ds:uri="http://schemas.openxmlformats.org/package/2006/metadata/core-properties"/>
    <ds:schemaRef ds:uri="http://schemas.microsoft.com/office/infopath/2007/PartnerControls"/>
    <ds:schemaRef ds:uri="6f77f56f-6b56-41ca-9b9d-e9fbb5de2cd9"/>
  </ds:schemaRefs>
</ds:datastoreItem>
</file>

<file path=customXml/itemProps2.xml><?xml version="1.0" encoding="utf-8"?>
<ds:datastoreItem xmlns:ds="http://schemas.openxmlformats.org/officeDocument/2006/customXml" ds:itemID="{ECB5F1DF-9D28-4D1C-A40D-8C6BA041B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9ae40-605f-46ec-b5dc-f4f54785d959"/>
    <ds:schemaRef ds:uri="6f77f56f-6b56-41ca-9b9d-e9fbb5de2c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05A3A4-0993-43EC-BE06-A3769A218340}">
  <ds:schemaRefs/>
</ds:datastoreItem>
</file>

<file path=customXml/itemProps4.xml><?xml version="1.0" encoding="utf-8"?>
<ds:datastoreItem xmlns:ds="http://schemas.openxmlformats.org/officeDocument/2006/customXml" ds:itemID="{FB737248-FB52-48E9-AAA2-E31254EB3174}">
  <ds:schemaRefs/>
</ds:datastoreItem>
</file>

<file path=customXml/itemProps5.xml><?xml version="1.0" encoding="utf-8"?>
<ds:datastoreItem xmlns:ds="http://schemas.openxmlformats.org/officeDocument/2006/customXml" ds:itemID="{337B8432-8579-4A4A-B731-CAE741876E6D}">
  <ds:schemaRefs/>
</ds:datastoreItem>
</file>

<file path=customXml/itemProps6.xml><?xml version="1.0" encoding="utf-8"?>
<ds:datastoreItem xmlns:ds="http://schemas.openxmlformats.org/officeDocument/2006/customXml" ds:itemID="{47F0349B-3397-40D5-8BF2-853831A0EFC6}">
  <ds:schemaRefs/>
</ds:datastoreItem>
</file>

<file path=customXml/itemProps7.xml><?xml version="1.0" encoding="utf-8"?>
<ds:datastoreItem xmlns:ds="http://schemas.openxmlformats.org/officeDocument/2006/customXml" ds:itemID="{C49DB044-99AD-41C4-BB33-38A4A191AC98}">
  <ds:schemaRefs/>
</ds:datastoreItem>
</file>

<file path=customXml/itemProps8.xml><?xml version="1.0" encoding="utf-8"?>
<ds:datastoreItem xmlns:ds="http://schemas.openxmlformats.org/officeDocument/2006/customXml" ds:itemID="{203E52FD-9A08-4CC6-83EE-E3FB77DC0D43}">
  <ds:schemaRefs/>
</ds:datastoreItem>
</file>

<file path=customXml/itemProps9.xml><?xml version="1.0" encoding="utf-8"?>
<ds:datastoreItem xmlns:ds="http://schemas.openxmlformats.org/officeDocument/2006/customXml" ds:itemID="{EE57EC1E-A997-4E86-B577-DFDE400737F6}">
  <ds:schemaRefs/>
</ds:datastoreItem>
</file>

<file path=docProps/app.xml><?xml version="1.0" encoding="utf-8"?>
<Properties xmlns="http://schemas.openxmlformats.org/officeDocument/2006/extended-properties" xmlns:vt="http://schemas.openxmlformats.org/officeDocument/2006/docPropsVTypes">
  <Template>Office Theme</Template>
  <TotalTime>6117</TotalTime>
  <Words>2657</Words>
  <Application>Microsoft Office PowerPoint</Application>
  <PresentationFormat>On-screen Show (16:9)</PresentationFormat>
  <Paragraphs>143</Paragraphs>
  <Slides>32</Slides>
  <Notes>32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Arial</vt:lpstr>
      <vt:lpstr>Avenir LT Std 45 Book</vt:lpstr>
      <vt:lpstr>Calibri</vt:lpstr>
      <vt:lpstr>Courier New</vt:lpstr>
      <vt:lpstr>Lato Light</vt:lpstr>
      <vt:lpstr>Merriweather Regular</vt:lpstr>
      <vt:lpstr>Open Sans Light</vt:lpstr>
      <vt:lpstr>System Font Regular</vt:lpstr>
      <vt:lpstr>Zapf Dingbats</vt:lpstr>
      <vt:lpstr>Vensure PPT Template</vt:lpstr>
      <vt:lpstr>VES PowerPoint Theme</vt:lpstr>
      <vt:lpstr>1_VES PowerPoint Theme</vt:lpstr>
      <vt:lpstr>PowerPoint Presentation</vt:lpstr>
      <vt:lpstr>PowerPoint Presentation</vt:lpstr>
      <vt:lpstr>PowerPoint Presentation</vt:lpstr>
      <vt:lpstr>PowerPoint Presentation</vt:lpstr>
      <vt:lpstr>PowerPoint Presentation</vt:lpstr>
      <vt:lpstr>Emotional Intelligence is Important  in the Workplace Because…</vt:lpstr>
      <vt:lpstr>PowerPoint Presentation</vt:lpstr>
      <vt:lpstr>PowerPoint Presentation</vt:lpstr>
      <vt:lpstr>  </vt:lpstr>
      <vt:lpstr>  </vt:lpstr>
      <vt:lpstr>PowerPoint Presentation</vt:lpstr>
      <vt:lpstr>Everyone!</vt:lpstr>
      <vt:lpstr>PowerPoint Presentation</vt:lpstr>
      <vt:lpstr>Growth</vt:lpstr>
      <vt:lpstr>PowerPoint Presentation</vt:lpstr>
      <vt:lpstr>PowerPoint Presentation</vt:lpstr>
      <vt:lpstr>PowerPoint Presentation</vt:lpstr>
      <vt:lpstr>PowerPoint Presentation</vt:lpstr>
      <vt:lpstr>Corporate Culture </vt:lpstr>
      <vt:lpstr>PowerPoint Presentation</vt:lpstr>
      <vt:lpstr>Importance of  Company Culture</vt:lpstr>
      <vt:lpstr>Examples of Healthy  Corporate Cultures</vt:lpstr>
      <vt:lpstr>Examples of Healthy  Corporate Cultures</vt:lpstr>
      <vt:lpstr>Examples of Healthy  Corporate Cultures</vt:lpstr>
      <vt:lpstr>What Theme Resonates Throughout The Examples  of Healthy Corporate Culture?</vt:lpstr>
      <vt:lpstr>What Makes a Healthy  Corporate Culture Today?</vt:lpstr>
      <vt:lpstr>Corporate Culture: Key Takeaway</vt:lpstr>
      <vt:lpstr>PowerPoint Presentation</vt:lpstr>
      <vt:lpstr>Think of Colleagues who Make a Difference at Work.  Have They Done One or All of the Following?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Customized Business Solutions</dc:title>
  <dc:creator>Julie Dower</dc:creator>
  <cp:lastModifiedBy>Alba Pabon</cp:lastModifiedBy>
  <cp:revision>260</cp:revision>
  <cp:lastPrinted>2019-03-04T13:55:30Z</cp:lastPrinted>
  <dcterms:modified xsi:type="dcterms:W3CDTF">2022-06-20T15:23:40Z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0x0101001043809D1CF75D47A4242F1CF9DD1297</vt:lpwstr>
  </property>
  <property fmtid="{D5CDD505-2E9C-101B-9397-08002B2CF9AE}" pid="3" name="ArticulateGUID">
    <vt:lpwstr>71632298-71E2-4A8E-85DE-6D34D679A9B4</vt:lpwstr>
  </property>
  <property fmtid="{D5CDD505-2E9C-101B-9397-08002B2CF9AE}" pid="4" name="ArticulatePath">
    <vt:lpwstr>SK_CD_Webinar_Emotional_Intelligence_06212022</vt:lpwstr>
  </property>
</Properties>
</file>