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553" r:id="rId2"/>
    <p:sldId id="3646" r:id="rId3"/>
    <p:sldId id="3647" r:id="rId4"/>
    <p:sldId id="2296" r:id="rId5"/>
    <p:sldId id="3649" r:id="rId6"/>
    <p:sldId id="3651" r:id="rId7"/>
    <p:sldId id="3650" r:id="rId8"/>
    <p:sldId id="3652" r:id="rId9"/>
    <p:sldId id="3654" r:id="rId10"/>
    <p:sldId id="3655" r:id="rId11"/>
    <p:sldId id="2249" r:id="rId12"/>
    <p:sldId id="3657" r:id="rId13"/>
    <p:sldId id="3659" r:id="rId14"/>
    <p:sldId id="2265" r:id="rId15"/>
    <p:sldId id="3645" r:id="rId16"/>
    <p:sldId id="230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020" userDrawn="1">
          <p15:clr>
            <a:srgbClr val="A4A3A4"/>
          </p15:clr>
        </p15:guide>
        <p15:guide id="3" pos="552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9CA514-52CC-03B9-CABF-367CAC9A74ED}" name="Alex Campos" initials="AC" userId="Alex Campo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0E2F1"/>
    <a:srgbClr val="00A5B5"/>
    <a:srgbClr val="E8E8E9"/>
    <a:srgbClr val="59595B"/>
    <a:srgbClr val="000000"/>
    <a:srgbClr val="A71930"/>
    <a:srgbClr val="EA5084"/>
    <a:srgbClr val="3B0083"/>
    <a:srgbClr val="69BE28"/>
    <a:srgbClr val="FF6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0" autoAdjust="0"/>
    <p:restoredTop sz="91381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270" y="126"/>
      </p:cViewPr>
      <p:guideLst>
        <p:guide orient="horz" pos="1020"/>
        <p:guide pos="5520"/>
        <p:guide pos="2880"/>
        <p:guide pos="240"/>
      </p:guideLst>
    </p:cSldViewPr>
  </p:slideViewPr>
  <p:outlineViewPr>
    <p:cViewPr>
      <p:scale>
        <a:sx n="33" d="100"/>
        <a:sy n="33" d="100"/>
      </p:scale>
      <p:origin x="0" y="176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7A13A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E0510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1B-E643-9B72-D5C87F7AE9EA}"/>
              </c:ext>
            </c:extLst>
          </c:dPt>
          <c:dPt>
            <c:idx val="1"/>
            <c:bubble3D val="0"/>
            <c:spPr>
              <a:solidFill>
                <a:srgbClr val="E05106">
                  <a:lumMod val="40000"/>
                  <a:lumOff val="6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1B-E643-9B72-D5C87F7AE9EA}"/>
              </c:ext>
            </c:extLst>
          </c:dPt>
          <c:dPt>
            <c:idx val="2"/>
            <c:bubble3D val="0"/>
            <c:spPr>
              <a:solidFill>
                <a:srgbClr val="B7A13A">
                  <a:alpha val="4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1B-E643-9B72-D5C87F7AE9EA}"/>
              </c:ext>
            </c:extLst>
          </c:dPt>
          <c:dPt>
            <c:idx val="3"/>
            <c:bubble3D val="0"/>
            <c:spPr>
              <a:solidFill>
                <a:srgbClr val="B7A13A">
                  <a:alpha val="7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1B-E643-9B72-D5C87F7AE9EA}"/>
              </c:ext>
            </c:extLst>
          </c:dPt>
          <c:dPt>
            <c:idx val="4"/>
            <c:bubble3D val="0"/>
            <c:spPr>
              <a:solidFill>
                <a:srgbClr val="B7A13A">
                  <a:alpha val="6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1B-E643-9B72-D5C87F7AE9EA}"/>
              </c:ext>
            </c:extLst>
          </c:dPt>
          <c:dPt>
            <c:idx val="5"/>
            <c:bubble3D val="0"/>
            <c:spPr>
              <a:solidFill>
                <a:srgbClr val="B7A13A">
                  <a:alpha val="4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C1B-E643-9B72-D5C87F7AE9EA}"/>
              </c:ext>
            </c:extLst>
          </c:dPt>
          <c:dPt>
            <c:idx val="6"/>
            <c:bubble3D val="0"/>
            <c:spPr>
              <a:solidFill>
                <a:srgbClr val="B7A13A">
                  <a:alpha val="3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C1B-E643-9B72-D5C87F7AE9EA}"/>
              </c:ext>
            </c:extLst>
          </c:dPt>
          <c:dPt>
            <c:idx val="7"/>
            <c:bubble3D val="0"/>
            <c:spPr>
              <a:solidFill>
                <a:srgbClr val="B7A13A">
                  <a:alpha val="2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C1B-E643-9B72-D5C87F7AE9EA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C1B-E643-9B72-D5C87F7AE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5B5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25-FC4E-B295-C841D143318C}"/>
              </c:ext>
            </c:extLst>
          </c:dPt>
          <c:dPt>
            <c:idx val="1"/>
            <c:bubble3D val="0"/>
            <c:spPr>
              <a:solidFill>
                <a:srgbClr val="A0E2F1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25-FC4E-B295-C841D143318C}"/>
              </c:ext>
            </c:extLst>
          </c:dPt>
          <c:dPt>
            <c:idx val="2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25-FC4E-B295-C841D143318C}"/>
              </c:ext>
            </c:extLst>
          </c:dPt>
          <c:dPt>
            <c:idx val="3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25-FC4E-B295-C841D143318C}"/>
              </c:ext>
            </c:extLst>
          </c:dPt>
          <c:dPt>
            <c:idx val="4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25-FC4E-B295-C841D143318C}"/>
              </c:ext>
            </c:extLst>
          </c:dPt>
          <c:dPt>
            <c:idx val="5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25-FC4E-B295-C841D143318C}"/>
              </c:ext>
            </c:extLst>
          </c:dPt>
          <c:dPt>
            <c:idx val="6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325-FC4E-B295-C841D143318C}"/>
              </c:ext>
            </c:extLst>
          </c:dPt>
          <c:dPt>
            <c:idx val="7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325-FC4E-B295-C841D143318C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325-FC4E-B295-C841D1433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5B5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69BE28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45-4040-B163-E1EB61B98606}"/>
              </c:ext>
            </c:extLst>
          </c:dPt>
          <c:dPt>
            <c:idx val="1"/>
            <c:bubble3D val="0"/>
            <c:spPr>
              <a:solidFill>
                <a:srgbClr val="69BE28">
                  <a:lumMod val="40000"/>
                  <a:lumOff val="6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45-4040-B163-E1EB61B98606}"/>
              </c:ext>
            </c:extLst>
          </c:dPt>
          <c:dPt>
            <c:idx val="2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45-4040-B163-E1EB61B98606}"/>
              </c:ext>
            </c:extLst>
          </c:dPt>
          <c:dPt>
            <c:idx val="3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45-4040-B163-E1EB61B98606}"/>
              </c:ext>
            </c:extLst>
          </c:dPt>
          <c:dPt>
            <c:idx val="4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D45-4040-B163-E1EB61B98606}"/>
              </c:ext>
            </c:extLst>
          </c:dPt>
          <c:dPt>
            <c:idx val="5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D45-4040-B163-E1EB61B98606}"/>
              </c:ext>
            </c:extLst>
          </c:dPt>
          <c:dPt>
            <c:idx val="6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D45-4040-B163-E1EB61B98606}"/>
              </c:ext>
            </c:extLst>
          </c:dPt>
          <c:dPt>
            <c:idx val="7"/>
            <c:bubble3D val="0"/>
            <c:spPr>
              <a:solidFill>
                <a:srgbClr val="00A5B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D45-4040-B163-E1EB61B98606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D45-4040-B163-E1EB61B98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CE93F-AACE-2549-8EA5-C195E02A5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82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17C35-5DD3-664E-BF78-E6A0455D11AB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9AE40-3CA6-2149-BC27-B0A8ADC6F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9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1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81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3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EA5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61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A719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88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gable Cover 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E60BB-C697-A145-B7E4-2FFF280CE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4" y="0"/>
            <a:ext cx="913588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A89A9-D079-1A43-9C82-6924A1FF8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255" y="4267200"/>
            <a:ext cx="1669723" cy="727570"/>
          </a:xfrm>
          <a:prstGeom prst="rect">
            <a:avLst/>
          </a:prstGeom>
        </p:spPr>
      </p:pic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4FB9B7A-1C09-7345-82B6-7BFCEF0AD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9"/>
            <a:ext cx="7486344" cy="5143051"/>
          </a:xfrm>
          <a:custGeom>
            <a:avLst/>
            <a:gdLst>
              <a:gd name="connsiteX0" fmla="*/ 0 w 7474877"/>
              <a:gd name="connsiteY0" fmla="*/ 0 h 5143051"/>
              <a:gd name="connsiteX1" fmla="*/ 4616042 w 7474877"/>
              <a:gd name="connsiteY1" fmla="*/ 0 h 5143051"/>
              <a:gd name="connsiteX2" fmla="*/ 7474877 w 7474877"/>
              <a:gd name="connsiteY2" fmla="*/ 2136794 h 5143051"/>
              <a:gd name="connsiteX3" fmla="*/ 4337263 w 7474877"/>
              <a:gd name="connsiteY3" fmla="*/ 5143051 h 5143051"/>
              <a:gd name="connsiteX4" fmla="*/ 0 w 7474877"/>
              <a:gd name="connsiteY4" fmla="*/ 5143051 h 51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877" h="5143051">
                <a:moveTo>
                  <a:pt x="0" y="0"/>
                </a:moveTo>
                <a:lnTo>
                  <a:pt x="4616042" y="0"/>
                </a:lnTo>
                <a:cubicBezTo>
                  <a:pt x="5620996" y="501268"/>
                  <a:pt x="6670464" y="1276322"/>
                  <a:pt x="7474877" y="2136794"/>
                </a:cubicBezTo>
                <a:cubicBezTo>
                  <a:pt x="6672712" y="3499882"/>
                  <a:pt x="5451930" y="4638187"/>
                  <a:pt x="4337263" y="5143051"/>
                </a:cubicBezTo>
                <a:lnTo>
                  <a:pt x="0" y="51430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ngable Cover V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E60BB-C697-A145-B7E4-2FFF280CE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4" y="0"/>
            <a:ext cx="9135880" cy="5143500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6F9D012-ECBD-F542-82F8-E67F374BB8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9"/>
            <a:ext cx="7486344" cy="5143051"/>
          </a:xfrm>
          <a:custGeom>
            <a:avLst/>
            <a:gdLst>
              <a:gd name="connsiteX0" fmla="*/ 0 w 7474877"/>
              <a:gd name="connsiteY0" fmla="*/ 0 h 5143051"/>
              <a:gd name="connsiteX1" fmla="*/ 4616042 w 7474877"/>
              <a:gd name="connsiteY1" fmla="*/ 0 h 5143051"/>
              <a:gd name="connsiteX2" fmla="*/ 7474877 w 7474877"/>
              <a:gd name="connsiteY2" fmla="*/ 2136794 h 5143051"/>
              <a:gd name="connsiteX3" fmla="*/ 4337263 w 7474877"/>
              <a:gd name="connsiteY3" fmla="*/ 5143051 h 5143051"/>
              <a:gd name="connsiteX4" fmla="*/ 0 w 7474877"/>
              <a:gd name="connsiteY4" fmla="*/ 5143051 h 51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877" h="5143051">
                <a:moveTo>
                  <a:pt x="0" y="0"/>
                </a:moveTo>
                <a:lnTo>
                  <a:pt x="4616042" y="0"/>
                </a:lnTo>
                <a:cubicBezTo>
                  <a:pt x="5620996" y="501268"/>
                  <a:pt x="6670464" y="1276322"/>
                  <a:pt x="7474877" y="2136794"/>
                </a:cubicBezTo>
                <a:cubicBezTo>
                  <a:pt x="6672712" y="3499882"/>
                  <a:pt x="5451930" y="4638187"/>
                  <a:pt x="4337263" y="5143051"/>
                </a:cubicBezTo>
                <a:lnTo>
                  <a:pt x="0" y="51430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71C13-F517-B448-AB32-B23FBB8A2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94" b="27614"/>
          <a:stretch/>
        </p:blipFill>
        <p:spPr>
          <a:xfrm>
            <a:off x="6755580" y="4493342"/>
            <a:ext cx="1859181" cy="4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Header V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B5A13-D26E-4DC5-90C2-39389DB05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" t="-1" b="3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87EA2-ECB6-7345-929B-F97FA666DE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255" y="4267200"/>
            <a:ext cx="1669723" cy="7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V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8A5B1A-6E91-0B4A-9373-F42ACC948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" t="-1" b="3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E0B39-A1F3-3342-83F8-880124A92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94" b="27614"/>
          <a:stretch/>
        </p:blipFill>
        <p:spPr>
          <a:xfrm>
            <a:off x="6755580" y="4493342"/>
            <a:ext cx="1859181" cy="4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V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571123-608A-EE4C-A3B1-6AB0B564D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" b="2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079F3-0570-1F4F-930E-19950FB8E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255" y="4267200"/>
            <a:ext cx="1669723" cy="7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V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911244-8C5F-47DC-8043-43F6E17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" b="2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E0B39-A1F3-3342-83F8-880124A92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94" b="27614"/>
          <a:stretch/>
        </p:blipFill>
        <p:spPr>
          <a:xfrm>
            <a:off x="6755580" y="4493342"/>
            <a:ext cx="1859181" cy="4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6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A4A894D-BA62-C649-BF75-7D28D8D551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9715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5F2FA4-C382-FC4A-B014-C058CF75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8148F-09F3-40AF-A2F5-A1E3A781D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7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3041FE2-2586-D14D-A013-CC89DC172F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9715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C583FA-0759-1445-A21B-1B4A608A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3CC8F53-2F07-6849-B951-9CB2F68F9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7BDE7-9548-42FC-A068-82D208413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1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18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Column V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5BA28EC-8036-2A4E-A5E9-5A6E22CC6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7D5A83B-6F7D-E742-AD65-B0C2E5477D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809BC6-811C-244E-BA7E-9A83214B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8EFA1C-F807-4D43-B02C-008D0C4DD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503" y="183167"/>
            <a:ext cx="1362191" cy="5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Column VH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809BC6-811C-244E-BA7E-9A83214B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44BCE-B403-CA4A-9117-586BD87B6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94" b="27614"/>
          <a:stretch/>
        </p:blipFill>
        <p:spPr>
          <a:xfrm>
            <a:off x="7295536" y="336684"/>
            <a:ext cx="1607997" cy="392288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77859F6-77C1-7940-AD48-EE88C4CDC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7694A3C-1841-3145-BEBB-8CCCA39FB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68632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Column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809BC6-811C-244E-BA7E-9A83214B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3896D2-58E2-A445-B284-FFCEB0618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844D5B1-4F0A-8E4B-8F90-C2537D783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A0ECE65F-7884-F946-B986-C41DC2DE9D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371547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F4A329-3AC3-A246-8225-7ACD31E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FD5D3-6589-304C-AA54-4E2FD51B3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F040DD-EFEC-1C41-8552-E1702B96C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175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3FD174B-5F86-A143-A714-FB92A119A2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B4B9D-CF7F-4AB7-B8E2-F80897645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5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Column VES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F4A329-3AC3-A246-8225-7ACD31E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FD5D3-6589-304C-AA54-4E2FD51B3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F040DD-EFEC-1C41-8552-E1702B96C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175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572BF-C106-F54D-BFFD-1EDB08F83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503" y="183167"/>
            <a:ext cx="1362191" cy="593565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0F8D08B6-0324-B345-8290-00927B1DEA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1600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Column VH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F4A329-3AC3-A246-8225-7ACD31E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FD5D3-6589-304C-AA54-4E2FD51B3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F040DD-EFEC-1C41-8552-E1702B96C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175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9C78C-AB50-C149-8B3D-D03C049D9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94" b="27614"/>
          <a:stretch/>
        </p:blipFill>
        <p:spPr>
          <a:xfrm>
            <a:off x="7295536" y="336684"/>
            <a:ext cx="1607997" cy="392288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483CF7-29D6-F54E-A63F-F18D6FA58F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4260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Column Acc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F4A329-3AC3-A246-8225-7ACD31E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FD5D3-6589-304C-AA54-4E2FD51B3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F040DD-EFEC-1C41-8552-E1702B96C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175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EEDFD3-DEB3-954D-827E-680F03010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5199EF0-BC5C-114F-9F18-2385A308F4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25141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F4A329-3AC3-A246-8225-7ACD31E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FD5D3-6589-304C-AA54-4E2FD51B3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F040DD-EFEC-1C41-8552-E1702B96C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7797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3FD174B-5F86-A143-A714-FB92A119A2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D0D4BDF-706B-E541-9297-1C7C024D7D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8780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C10E6-8091-413E-B393-7D71F03F1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84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ing Only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F85960-411E-2643-9811-26BB0E1B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94BE18B-C1C0-894F-B785-B54B21D86C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74223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Column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CF9AD12-5279-6D4B-A73E-60C0BB1FB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E4BECB-D4DA-3040-B085-55AB98AE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5E3C0C4-B494-AD40-A25A-4CFFFD9014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765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bg>
      <p:bgPr>
        <a:solidFill>
          <a:srgbClr val="8081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333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Column VES Logo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C37A0DF-6B0D-A146-9573-F9130AAAB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5645F52-7790-334C-AF50-67C9B33E61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68C612-A163-364C-A522-FD8B2D76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EF0D88-3F26-B241-8852-C7FE2F867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503" y="183167"/>
            <a:ext cx="1362191" cy="5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5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Column VHR Logo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C37A0DF-6B0D-A146-9573-F9130AAAB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5645F52-7790-334C-AF50-67C9B33E61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68C612-A163-364C-A522-FD8B2D76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7A549-E726-5549-816F-928584EA4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94" b="27614"/>
          <a:stretch/>
        </p:blipFill>
        <p:spPr>
          <a:xfrm>
            <a:off x="7295536" y="336684"/>
            <a:ext cx="1607997" cy="3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1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Column Accent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C37A0DF-6B0D-A146-9573-F9130AAAB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5645F52-7790-334C-AF50-67C9B33E61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68C612-A163-364C-A522-FD8B2D76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52CB6-C26A-CE48-9B42-9A818D726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84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Column VES Logo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1059192-5070-5B46-8EF0-85EB7E20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1FCE4AD-ECC4-8D45-8B27-DDF303A75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24DA30-439C-D54F-B7D1-541949206A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175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4DD886-3941-9647-BAA4-C7310E069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503" y="183167"/>
            <a:ext cx="1362191" cy="593565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56C1B00-5D7D-F049-85A1-2C278810B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76357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Column VHR Logo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1059192-5070-5B46-8EF0-85EB7E20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1FCE4AD-ECC4-8D45-8B27-DDF303A75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24DA30-439C-D54F-B7D1-541949206A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175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56C1B00-5D7D-F049-85A1-2C278810B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ADC1C-ECD0-FD45-8782-39B9E3E6E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94" b="27614"/>
          <a:stretch/>
        </p:blipFill>
        <p:spPr>
          <a:xfrm>
            <a:off x="7295536" y="336684"/>
            <a:ext cx="1607997" cy="3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Column Accent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1059192-5070-5B46-8EF0-85EB7E20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1FCE4AD-ECC4-8D45-8B27-DDF303A75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24DA30-439C-D54F-B7D1-541949206A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175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56C1B00-5D7D-F049-85A1-2C278810B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9354D-41A3-E940-97AF-4BF389651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24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y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F4A329-3AC3-A246-8225-7ACD31E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FD5D3-6589-304C-AA54-4E2FD51B3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F040DD-EFEC-1C41-8552-E1702B96C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7797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3FD174B-5F86-A143-A714-FB92A119A2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D0D4BDF-706B-E541-9297-1C7C024D7D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8780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210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for Effect">
    <p:bg>
      <p:bgPr>
        <a:solidFill>
          <a:srgbClr val="59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5853C41-0508-0F49-992F-17E32F4BB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BC18BE-BF0C-5748-8107-85BB6221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866352A-F6AB-9A4B-850C-044C8718FB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79166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en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EAB14B2-0249-EA40-AB9A-F33882502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F57C6-E518-E443-A913-D67FA55F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D136-3761-4913-AAAE-D9307F9A5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52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enter Header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09D12F4-CC28-F044-AA1F-C6FFA3D6FB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29EB2D-1E4D-544D-A316-A286CFCF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077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775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7082EB-077E-45ED-9689-E6E85736C3B4}"/>
              </a:ext>
            </a:extLst>
          </p:cNvPr>
          <p:cNvGrpSpPr/>
          <p:nvPr userDrawn="1"/>
        </p:nvGrpSpPr>
        <p:grpSpPr>
          <a:xfrm>
            <a:off x="-1" y="0"/>
            <a:ext cx="9144004" cy="5143501"/>
            <a:chOff x="-1" y="0"/>
            <a:chExt cx="9144004" cy="51435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E75DBF-6FA6-4045-A09B-7AE45B858653}"/>
                </a:ext>
              </a:extLst>
            </p:cNvPr>
            <p:cNvSpPr/>
            <p:nvPr userDrawn="1"/>
          </p:nvSpPr>
          <p:spPr>
            <a:xfrm>
              <a:off x="-1" y="0"/>
              <a:ext cx="4491157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0EE3C0-7FBF-40A4-963F-BE9236B686C0}"/>
                </a:ext>
              </a:extLst>
            </p:cNvPr>
            <p:cNvSpPr/>
            <p:nvPr userDrawn="1"/>
          </p:nvSpPr>
          <p:spPr>
            <a:xfrm>
              <a:off x="4491156" y="0"/>
              <a:ext cx="4652847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EAB14B2-0249-EA40-AB9A-F338825027B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F57C6-E518-E443-A913-D67FA55F8FF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D136-3761-4913-AAAE-D9307F9A5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CF9C9A0-123E-4332-9EA5-3D20586D3C6C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6814" y="1551901"/>
            <a:ext cx="3750198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305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93CE4A-0B31-4BFE-916D-BD0B07F8910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867971" y="1551901"/>
            <a:ext cx="3872905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667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DE0AA2-F3E1-47C6-8C6B-04FEF7C9E525}"/>
              </a:ext>
            </a:extLst>
          </p:cNvPr>
          <p:cNvGrpSpPr/>
          <p:nvPr userDrawn="1"/>
        </p:nvGrpSpPr>
        <p:grpSpPr>
          <a:xfrm>
            <a:off x="0" y="0"/>
            <a:ext cx="9144000" cy="5143501"/>
            <a:chOff x="0" y="0"/>
            <a:chExt cx="9271748" cy="51435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E75DBF-6FA6-4045-A09B-7AE45B858653}"/>
                </a:ext>
              </a:extLst>
            </p:cNvPr>
            <p:cNvSpPr/>
            <p:nvPr/>
          </p:nvSpPr>
          <p:spPr>
            <a:xfrm>
              <a:off x="0" y="0"/>
              <a:ext cx="3086100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0EE3C0-7FBF-40A4-963F-BE9236B686C0}"/>
                </a:ext>
              </a:extLst>
            </p:cNvPr>
            <p:cNvSpPr/>
            <p:nvPr/>
          </p:nvSpPr>
          <p:spPr>
            <a:xfrm>
              <a:off x="3092824" y="0"/>
              <a:ext cx="3086100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B1290-ED40-4034-B6D2-829D74478DB1}"/>
                </a:ext>
              </a:extLst>
            </p:cNvPr>
            <p:cNvSpPr/>
            <p:nvPr/>
          </p:nvSpPr>
          <p:spPr>
            <a:xfrm>
              <a:off x="6185648" y="0"/>
              <a:ext cx="3086100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EAB14B2-0249-EA40-AB9A-F33882502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F57C6-E518-E443-A913-D67FA55F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D136-3761-4913-AAAE-D9307F9A5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CF9C9A0-123E-4332-9EA5-3D20586D3C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AE9E10-48D5-44A1-AB1C-137B6501D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7797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93CE4A-0B31-4BFE-916D-BD0B07F891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8780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71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1E18E7C-42B4-4D54-B21E-15148CD2C471}"/>
              </a:ext>
            </a:extLst>
          </p:cNvPr>
          <p:cNvSpPr/>
          <p:nvPr userDrawn="1"/>
        </p:nvSpPr>
        <p:spPr>
          <a:xfrm>
            <a:off x="6858000" y="0"/>
            <a:ext cx="22860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E75DBF-6FA6-4045-A09B-7AE45B858653}"/>
              </a:ext>
            </a:extLst>
          </p:cNvPr>
          <p:cNvSpPr/>
          <p:nvPr/>
        </p:nvSpPr>
        <p:spPr>
          <a:xfrm>
            <a:off x="0" y="0"/>
            <a:ext cx="22860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EE3C0-7FBF-40A4-963F-BE9236B686C0}"/>
              </a:ext>
            </a:extLst>
          </p:cNvPr>
          <p:cNvSpPr/>
          <p:nvPr/>
        </p:nvSpPr>
        <p:spPr>
          <a:xfrm>
            <a:off x="2286000" y="0"/>
            <a:ext cx="22860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B1290-ED40-4034-B6D2-829D74478DB1}"/>
              </a:ext>
            </a:extLst>
          </p:cNvPr>
          <p:cNvSpPr/>
          <p:nvPr/>
        </p:nvSpPr>
        <p:spPr>
          <a:xfrm>
            <a:off x="4572000" y="0"/>
            <a:ext cx="22860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EAB14B2-0249-EA40-AB9A-F338825027B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F57C6-E518-E443-A913-D67FA55F8FF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D136-3761-4913-AAAE-D9307F9A5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CF9C9A0-123E-4332-9EA5-3D20586D3C6C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6814" y="1551901"/>
            <a:ext cx="1652283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20C7E82-1FC9-4986-ACB8-CD57EB98DD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02858" y="1551901"/>
            <a:ext cx="1652283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3D7E210-8B6D-4F2C-81B1-7E33F6D61E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8858" y="1551901"/>
            <a:ext cx="1652283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7E263F0-7D24-40C7-851F-88D353CB24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4903" y="1551901"/>
            <a:ext cx="1652283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05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1D382D-87A4-44A7-92B7-E564E51A19ED}"/>
              </a:ext>
            </a:extLst>
          </p:cNvPr>
          <p:cNvSpPr/>
          <p:nvPr userDrawn="1"/>
        </p:nvSpPr>
        <p:spPr>
          <a:xfrm>
            <a:off x="7315200" y="0"/>
            <a:ext cx="18288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E18E7C-42B4-4D54-B21E-15148CD2C471}"/>
              </a:ext>
            </a:extLst>
          </p:cNvPr>
          <p:cNvSpPr/>
          <p:nvPr userDrawn="1"/>
        </p:nvSpPr>
        <p:spPr>
          <a:xfrm>
            <a:off x="5486400" y="0"/>
            <a:ext cx="18288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E75DBF-6FA6-4045-A09B-7AE45B858653}"/>
              </a:ext>
            </a:extLst>
          </p:cNvPr>
          <p:cNvSpPr/>
          <p:nvPr/>
        </p:nvSpPr>
        <p:spPr>
          <a:xfrm>
            <a:off x="0" y="0"/>
            <a:ext cx="18288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EE3C0-7FBF-40A4-963F-BE9236B686C0}"/>
              </a:ext>
            </a:extLst>
          </p:cNvPr>
          <p:cNvSpPr/>
          <p:nvPr/>
        </p:nvSpPr>
        <p:spPr>
          <a:xfrm>
            <a:off x="1828800" y="0"/>
            <a:ext cx="18288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B1290-ED40-4034-B6D2-829D74478DB1}"/>
              </a:ext>
            </a:extLst>
          </p:cNvPr>
          <p:cNvSpPr/>
          <p:nvPr/>
        </p:nvSpPr>
        <p:spPr>
          <a:xfrm>
            <a:off x="3657600" y="0"/>
            <a:ext cx="18288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EAB14B2-0249-EA40-AB9A-F338825027B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F57C6-E518-E443-A913-D67FA55F8FF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D136-3761-4913-AAAE-D9307F9A5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CF9C9A0-123E-4332-9EA5-3D20586D3C6C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6814" y="1551901"/>
            <a:ext cx="125168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F18074C-E521-40C2-AEEA-61BBCC1AC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7355" y="1551901"/>
            <a:ext cx="125168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7B318C0-53AE-4FB4-B34D-C9D8EF6614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2999" y="1551901"/>
            <a:ext cx="125168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34853FB-A37B-45CA-B720-6D17AE38B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4955" y="1551901"/>
            <a:ext cx="125168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6F73DF1-D419-4442-B430-3F807FF6C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5497" y="1551901"/>
            <a:ext cx="125168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7373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en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ADFE232-03CE-A746-ADD7-7F0C27C46D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110" y="2503651"/>
            <a:ext cx="7013780" cy="2305050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 algn="ctr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 algn="ctr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 algn="ctr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 algn="ctr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7666FA-5F3A-2540-BCDC-5E2D4B8377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816" y="1869359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FDAC45-6FB7-1742-B8F6-501B9BEE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1500306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12D12-ED0B-455C-9FAA-E187B79F6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95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1D57BA6-4217-7746-81B1-8A136F633A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</p:spTree>
    <p:extLst>
      <p:ext uri="{BB962C8B-B14F-4D97-AF65-F5344CB8AC3E}">
        <p14:creationId xmlns:p14="http://schemas.microsoft.com/office/powerpoint/2010/main" val="1277974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C93CC2-5BB3-7A4F-B61A-6F4D330C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168CDA1-F7D1-F841-892A-97046B2CE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6D03A83-AA3D-4F4C-AA68-F8B3389A57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1682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Right Photo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CAEBD6-2AF7-8B4B-8BDA-C945AE66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D03388-6DCB-304A-A7B2-E1EAA60C9B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6982CCD-58AD-B24D-A684-793C3A0BE2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53748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Left Photo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EF35D-9EF4-3B44-AD9B-D3F5537E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EF5DAEF-869C-0A41-8206-578C4D30F5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3846BBF-8433-F043-93A2-9468F0F610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63757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Right Photo">
    <p:bg>
      <p:bgPr>
        <a:solidFill>
          <a:srgbClr val="59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631630-44E7-E345-B123-B7EAF33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8F620CD-1B41-8940-9F5D-01764D3FC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EE9A02F-C861-CA4D-AB00-13AE0D4BA1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822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Main">
    <p:bg>
      <p:bgPr>
        <a:solidFill>
          <a:srgbClr val="E052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434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Left Photo">
    <p:bg>
      <p:bgPr>
        <a:solidFill>
          <a:srgbClr val="59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387612-167E-1C40-A8DD-B0F5C3F0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BA03E9-F846-F74E-87CD-6EACF9C280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4B32BF7-CB62-E146-AE57-8B9E63DD1E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20413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Right Photo">
    <p:bg>
      <p:bgPr>
        <a:solidFill>
          <a:srgbClr val="69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0EA00A-A57E-0C4E-956F-FFC83D53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AF95924-B292-8E4B-A8F2-84D6F4F8F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30AB29C-9B66-554E-A4E8-F66F67427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67181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Photo">
    <p:bg>
      <p:bgPr>
        <a:solidFill>
          <a:srgbClr val="69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676777-05BB-D64A-B973-34720D68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51057B2-07E7-4240-9ADE-AFD24E8EF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8F4E10-1AE2-314D-8674-7F9DBF0AF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84576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ight 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0EA00A-A57E-0C4E-956F-FFC83D53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AF95924-B292-8E4B-A8F2-84D6F4F8F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30AB29C-9B66-554E-A4E8-F66F67427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6597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Left 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676777-05BB-D64A-B973-34720D68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51057B2-07E7-4240-9ADE-AFD24E8EF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8F4E10-1AE2-314D-8674-7F9DBF0AF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75666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Right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0EA00A-A57E-0C4E-956F-FFC83D53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AF95924-B292-8E4B-A8F2-84D6F4F8F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30AB29C-9B66-554E-A4E8-F66F67427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03646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eft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676777-05BB-D64A-B973-34720D68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51057B2-07E7-4240-9ADE-AFD24E8EF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8F4E10-1AE2-314D-8674-7F9DBF0AF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522054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Right Ph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0EA00A-A57E-0C4E-956F-FFC83D53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AF95924-B292-8E4B-A8F2-84D6F4F8F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30AB29C-9B66-554E-A4E8-F66F67427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68431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Left Ph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676777-05BB-D64A-B973-34720D68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51057B2-07E7-4240-9ADE-AFD24E8EF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8F4E10-1AE2-314D-8674-7F9DBF0AF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79961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60A731-5B02-2846-9CBF-E3877913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D7C8613-68E8-1646-B934-2C75B88B07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CE7B50E-EFDE-3F43-8822-35FFBBEF4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960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ight">
    <p:bg>
      <p:bgPr>
        <a:solidFill>
          <a:srgbClr val="FF6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8161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C1A63D-7EF1-B948-826B-37769131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3F9C845-A920-9F42-8C2F-EDFD1FF04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3A3B9D-F850-584C-92C0-289193E18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73757-F2E0-4D5E-932C-06EB6357A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709D52-BE6B-5644-9CEC-4B30DE609A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6067" y="0"/>
            <a:ext cx="4057933" cy="5143500"/>
          </a:xfrm>
          <a:custGeom>
            <a:avLst/>
            <a:gdLst>
              <a:gd name="connsiteX0" fmla="*/ 706738 w 4715701"/>
              <a:gd name="connsiteY0" fmla="*/ 0 h 5143500"/>
              <a:gd name="connsiteX1" fmla="*/ 4715701 w 4715701"/>
              <a:gd name="connsiteY1" fmla="*/ 0 h 5143500"/>
              <a:gd name="connsiteX2" fmla="*/ 4715701 w 4715701"/>
              <a:gd name="connsiteY2" fmla="*/ 5143500 h 5143500"/>
              <a:gd name="connsiteX3" fmla="*/ 486366 w 4715701"/>
              <a:gd name="connsiteY3" fmla="*/ 5143500 h 5143500"/>
              <a:gd name="connsiteX4" fmla="*/ 456767 w 4715701"/>
              <a:gd name="connsiteY4" fmla="*/ 5096109 h 5143500"/>
              <a:gd name="connsiteX5" fmla="*/ 148770 w 4715701"/>
              <a:gd name="connsiteY5" fmla="*/ 1627860 h 5143500"/>
              <a:gd name="connsiteX6" fmla="*/ 610927 w 4715701"/>
              <a:gd name="connsiteY6" fmla="*/ 20124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701" h="5143500">
                <a:moveTo>
                  <a:pt x="706738" y="0"/>
                </a:moveTo>
                <a:lnTo>
                  <a:pt x="4715701" y="0"/>
                </a:lnTo>
                <a:lnTo>
                  <a:pt x="4715701" y="5143500"/>
                </a:lnTo>
                <a:lnTo>
                  <a:pt x="486366" y="5143500"/>
                </a:lnTo>
                <a:lnTo>
                  <a:pt x="456767" y="5096109"/>
                </a:lnTo>
                <a:cubicBezTo>
                  <a:pt x="4164" y="4275457"/>
                  <a:pt x="-138478" y="2997279"/>
                  <a:pt x="148770" y="1627860"/>
                </a:cubicBezTo>
                <a:cubicBezTo>
                  <a:pt x="256489" y="1114327"/>
                  <a:pt x="415099" y="633541"/>
                  <a:pt x="610927" y="2012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89BE65-F79E-1D4F-9F21-67819876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317502"/>
            <a:ext cx="475398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D01E464-2F0E-EC43-83C7-4D396CD4B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23655"/>
            <a:ext cx="3955343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6291DFA-DA40-C047-8809-EA8970D1C9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86555"/>
            <a:ext cx="475398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B15235-D10F-6849-9B35-73B1DF7DB0CA}"/>
              </a:ext>
            </a:extLst>
          </p:cNvPr>
          <p:cNvSpPr/>
          <p:nvPr userDrawn="1"/>
        </p:nvSpPr>
        <p:spPr>
          <a:xfrm>
            <a:off x="4977520" y="0"/>
            <a:ext cx="4057933" cy="5143500"/>
          </a:xfrm>
          <a:custGeom>
            <a:avLst/>
            <a:gdLst>
              <a:gd name="connsiteX0" fmla="*/ 637481 w 4253583"/>
              <a:gd name="connsiteY0" fmla="*/ 0 h 5143500"/>
              <a:gd name="connsiteX1" fmla="*/ 759251 w 4253583"/>
              <a:gd name="connsiteY1" fmla="*/ 0 h 5143500"/>
              <a:gd name="connsiteX2" fmla="*/ 672830 w 4253583"/>
              <a:gd name="connsiteY2" fmla="*/ 201239 h 5143500"/>
              <a:gd name="connsiteX3" fmla="*/ 255962 w 4253583"/>
              <a:gd name="connsiteY3" fmla="*/ 1627859 h 5143500"/>
              <a:gd name="connsiteX4" fmla="*/ 533777 w 4253583"/>
              <a:gd name="connsiteY4" fmla="*/ 5096108 h 5143500"/>
              <a:gd name="connsiteX5" fmla="*/ 560475 w 4253583"/>
              <a:gd name="connsiteY5" fmla="*/ 5143499 h 5143500"/>
              <a:gd name="connsiteX6" fmla="*/ 4253583 w 4253583"/>
              <a:gd name="connsiteY6" fmla="*/ 5143499 h 5143500"/>
              <a:gd name="connsiteX7" fmla="*/ 4253583 w 4253583"/>
              <a:gd name="connsiteY7" fmla="*/ 5143500 h 5143500"/>
              <a:gd name="connsiteX8" fmla="*/ 438704 w 4253583"/>
              <a:gd name="connsiteY8" fmla="*/ 5143500 h 5143500"/>
              <a:gd name="connsiteX9" fmla="*/ 412006 w 4253583"/>
              <a:gd name="connsiteY9" fmla="*/ 5096109 h 5143500"/>
              <a:gd name="connsiteX10" fmla="*/ 134191 w 4253583"/>
              <a:gd name="connsiteY10" fmla="*/ 1627860 h 5143500"/>
              <a:gd name="connsiteX11" fmla="*/ 551059 w 4253583"/>
              <a:gd name="connsiteY11" fmla="*/ 20124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3583" h="5143500">
                <a:moveTo>
                  <a:pt x="637481" y="0"/>
                </a:moveTo>
                <a:lnTo>
                  <a:pt x="759251" y="0"/>
                </a:lnTo>
                <a:lnTo>
                  <a:pt x="672830" y="201239"/>
                </a:lnTo>
                <a:cubicBezTo>
                  <a:pt x="496192" y="633540"/>
                  <a:pt x="353125" y="1114326"/>
                  <a:pt x="255962" y="1627859"/>
                </a:cubicBezTo>
                <a:cubicBezTo>
                  <a:pt x="-3137" y="2997278"/>
                  <a:pt x="125527" y="4275456"/>
                  <a:pt x="533777" y="5096108"/>
                </a:cubicBezTo>
                <a:lnTo>
                  <a:pt x="560475" y="5143499"/>
                </a:lnTo>
                <a:lnTo>
                  <a:pt x="4253583" y="5143499"/>
                </a:lnTo>
                <a:lnTo>
                  <a:pt x="4253583" y="5143500"/>
                </a:lnTo>
                <a:lnTo>
                  <a:pt x="438704" y="5143500"/>
                </a:lnTo>
                <a:lnTo>
                  <a:pt x="412006" y="5096109"/>
                </a:lnTo>
                <a:cubicBezTo>
                  <a:pt x="3756" y="4275457"/>
                  <a:pt x="-124908" y="2997279"/>
                  <a:pt x="134191" y="1627860"/>
                </a:cubicBezTo>
                <a:cubicBezTo>
                  <a:pt x="231354" y="1114327"/>
                  <a:pt x="374421" y="633541"/>
                  <a:pt x="551059" y="2012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41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C615DB-6C2D-AD4F-8B54-88DADD4A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624" y="317502"/>
            <a:ext cx="4667376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E1C16B4-F3C1-BC4F-8FCC-649D7C6A6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1430" y="1523655"/>
            <a:ext cx="3702570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16219A2-E501-384B-9EAF-75CFF399C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626" y="686555"/>
            <a:ext cx="4667374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800A21A-9C0E-DA4B-B354-9662B04E36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0" y="0"/>
            <a:ext cx="4057933" cy="5143500"/>
          </a:xfrm>
          <a:custGeom>
            <a:avLst/>
            <a:gdLst>
              <a:gd name="connsiteX0" fmla="*/ 706738 w 4715701"/>
              <a:gd name="connsiteY0" fmla="*/ 0 h 5143500"/>
              <a:gd name="connsiteX1" fmla="*/ 4715701 w 4715701"/>
              <a:gd name="connsiteY1" fmla="*/ 0 h 5143500"/>
              <a:gd name="connsiteX2" fmla="*/ 4715701 w 4715701"/>
              <a:gd name="connsiteY2" fmla="*/ 5143500 h 5143500"/>
              <a:gd name="connsiteX3" fmla="*/ 486366 w 4715701"/>
              <a:gd name="connsiteY3" fmla="*/ 5143500 h 5143500"/>
              <a:gd name="connsiteX4" fmla="*/ 456767 w 4715701"/>
              <a:gd name="connsiteY4" fmla="*/ 5096109 h 5143500"/>
              <a:gd name="connsiteX5" fmla="*/ 148770 w 4715701"/>
              <a:gd name="connsiteY5" fmla="*/ 1627860 h 5143500"/>
              <a:gd name="connsiteX6" fmla="*/ 610927 w 4715701"/>
              <a:gd name="connsiteY6" fmla="*/ 20124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701" h="5143500">
                <a:moveTo>
                  <a:pt x="706738" y="0"/>
                </a:moveTo>
                <a:lnTo>
                  <a:pt x="4715701" y="0"/>
                </a:lnTo>
                <a:lnTo>
                  <a:pt x="4715701" y="5143500"/>
                </a:lnTo>
                <a:lnTo>
                  <a:pt x="486366" y="5143500"/>
                </a:lnTo>
                <a:lnTo>
                  <a:pt x="456767" y="5096109"/>
                </a:lnTo>
                <a:cubicBezTo>
                  <a:pt x="4164" y="4275457"/>
                  <a:pt x="-138478" y="2997279"/>
                  <a:pt x="148770" y="1627860"/>
                </a:cubicBezTo>
                <a:cubicBezTo>
                  <a:pt x="256489" y="1114327"/>
                  <a:pt x="415099" y="633541"/>
                  <a:pt x="610927" y="2012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l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7ED7172-8828-6D4E-AB94-8561FCD74398}"/>
              </a:ext>
            </a:extLst>
          </p:cNvPr>
          <p:cNvSpPr/>
          <p:nvPr userDrawn="1"/>
        </p:nvSpPr>
        <p:spPr>
          <a:xfrm flipH="1">
            <a:off x="103046" y="0"/>
            <a:ext cx="4057933" cy="5143500"/>
          </a:xfrm>
          <a:custGeom>
            <a:avLst/>
            <a:gdLst>
              <a:gd name="connsiteX0" fmla="*/ 637481 w 4253583"/>
              <a:gd name="connsiteY0" fmla="*/ 0 h 5143500"/>
              <a:gd name="connsiteX1" fmla="*/ 759251 w 4253583"/>
              <a:gd name="connsiteY1" fmla="*/ 0 h 5143500"/>
              <a:gd name="connsiteX2" fmla="*/ 672830 w 4253583"/>
              <a:gd name="connsiteY2" fmla="*/ 201239 h 5143500"/>
              <a:gd name="connsiteX3" fmla="*/ 255962 w 4253583"/>
              <a:gd name="connsiteY3" fmla="*/ 1627859 h 5143500"/>
              <a:gd name="connsiteX4" fmla="*/ 533777 w 4253583"/>
              <a:gd name="connsiteY4" fmla="*/ 5096108 h 5143500"/>
              <a:gd name="connsiteX5" fmla="*/ 560475 w 4253583"/>
              <a:gd name="connsiteY5" fmla="*/ 5143499 h 5143500"/>
              <a:gd name="connsiteX6" fmla="*/ 4253583 w 4253583"/>
              <a:gd name="connsiteY6" fmla="*/ 5143499 h 5143500"/>
              <a:gd name="connsiteX7" fmla="*/ 4253583 w 4253583"/>
              <a:gd name="connsiteY7" fmla="*/ 5143500 h 5143500"/>
              <a:gd name="connsiteX8" fmla="*/ 438704 w 4253583"/>
              <a:gd name="connsiteY8" fmla="*/ 5143500 h 5143500"/>
              <a:gd name="connsiteX9" fmla="*/ 412006 w 4253583"/>
              <a:gd name="connsiteY9" fmla="*/ 5096109 h 5143500"/>
              <a:gd name="connsiteX10" fmla="*/ 134191 w 4253583"/>
              <a:gd name="connsiteY10" fmla="*/ 1627860 h 5143500"/>
              <a:gd name="connsiteX11" fmla="*/ 551059 w 4253583"/>
              <a:gd name="connsiteY11" fmla="*/ 20124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3583" h="5143500">
                <a:moveTo>
                  <a:pt x="637481" y="0"/>
                </a:moveTo>
                <a:lnTo>
                  <a:pt x="759251" y="0"/>
                </a:lnTo>
                <a:lnTo>
                  <a:pt x="672830" y="201239"/>
                </a:lnTo>
                <a:cubicBezTo>
                  <a:pt x="496192" y="633540"/>
                  <a:pt x="353125" y="1114326"/>
                  <a:pt x="255962" y="1627859"/>
                </a:cubicBezTo>
                <a:cubicBezTo>
                  <a:pt x="-3137" y="2997278"/>
                  <a:pt x="125527" y="4275456"/>
                  <a:pt x="533777" y="5096108"/>
                </a:cubicBezTo>
                <a:lnTo>
                  <a:pt x="560475" y="5143499"/>
                </a:lnTo>
                <a:lnTo>
                  <a:pt x="4253583" y="5143499"/>
                </a:lnTo>
                <a:lnTo>
                  <a:pt x="4253583" y="5143500"/>
                </a:lnTo>
                <a:lnTo>
                  <a:pt x="438704" y="5143500"/>
                </a:lnTo>
                <a:lnTo>
                  <a:pt x="412006" y="5096109"/>
                </a:lnTo>
                <a:cubicBezTo>
                  <a:pt x="3756" y="4275457"/>
                  <a:pt x="-124908" y="2997279"/>
                  <a:pt x="134191" y="1627860"/>
                </a:cubicBezTo>
                <a:cubicBezTo>
                  <a:pt x="231354" y="1114327"/>
                  <a:pt x="374421" y="633541"/>
                  <a:pt x="551059" y="2012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3690D2-46E1-4F6D-87AA-C4876CE51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3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5632866" y="545235"/>
            <a:ext cx="2997882" cy="4007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573156-7B00-4B4A-BE02-5ECD7FEC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545235"/>
            <a:ext cx="475398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A71F491-7FCD-1148-A39C-862BEFD9D3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769533"/>
            <a:ext cx="4753986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0F2E2A5-DC1D-1E4D-B78C-603247C61B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914288"/>
            <a:ext cx="475398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65447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561939" y="545235"/>
            <a:ext cx="2997882" cy="4007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C3CD11-8866-944F-B4A7-833F63EB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948" y="545235"/>
            <a:ext cx="4635454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D52CC9B-CAEB-6549-B732-43EA06624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25948" y="1769533"/>
            <a:ext cx="4635452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287206E-7869-C74B-8D7F-3EA9020CC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950" y="914288"/>
            <a:ext cx="4635452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F82F6-A27A-4D6C-A041-244ABCEE2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546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080084" y="0"/>
            <a:ext cx="6063915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</p:spTree>
    <p:extLst>
      <p:ext uri="{BB962C8B-B14F-4D97-AF65-F5344CB8AC3E}">
        <p14:creationId xmlns:p14="http://schemas.microsoft.com/office/powerpoint/2010/main" val="2264109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3915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4ED50-40AD-484D-A409-3D3154F2A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0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Color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6318607" y="0"/>
            <a:ext cx="2825392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</p:spTree>
    <p:extLst>
      <p:ext uri="{BB962C8B-B14F-4D97-AF65-F5344CB8AC3E}">
        <p14:creationId xmlns:p14="http://schemas.microsoft.com/office/powerpoint/2010/main" val="28089096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Color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825392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8380E-B305-439C-BFC5-E9EA9A5A5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49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Fe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26673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0AD73BF-652D-4749-86F7-9136DE82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3577119" cy="369054"/>
          </a:xfrm>
          <a:prstGeom prst="rect">
            <a:avLst/>
          </a:prstGeom>
        </p:spPr>
        <p:txBody>
          <a:bodyPr/>
          <a:lstStyle>
            <a:lvl1pPr>
              <a:defRPr sz="21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0BB9A55-6CAA-5F47-9904-74574DD8D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3577117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0CDE83-F67D-E74C-9B25-453569D6F1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3577117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9FAFFEF-61A5-D74B-92B2-DC758E8247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4947" y="806834"/>
            <a:ext cx="3653320" cy="388369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109BD-6D8B-42D3-84DA-FE61B05D2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6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bg>
      <p:bgPr>
        <a:solidFill>
          <a:srgbClr val="00A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914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116099" y="1300163"/>
            <a:ext cx="3556413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C0663D-587F-5C4B-82DC-CDDD8AC1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D08337E-AD67-9246-9501-DD78CAE79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4047067"/>
            <a:ext cx="8295698" cy="89746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AB0C18F-A493-E145-84E9-21DC5F6346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41961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66725" y="1300163"/>
            <a:ext cx="3556413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7234EA-ACA3-9F4F-BD9F-4397E8AE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497D48C-49A7-1D45-BD94-13788B318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4047067"/>
            <a:ext cx="8295698" cy="89746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D32E9C1-74C9-B345-BD68-4742655E9A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26760-0E82-4E6F-BC82-1B324AF794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74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eft Side Photo Grey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45980" y="1503445"/>
            <a:ext cx="2165908" cy="2165908"/>
          </a:xfrm>
          <a:prstGeom prst="ellipse">
            <a:avLst/>
          </a:prstGeom>
          <a:solidFill>
            <a:srgbClr val="F1F1F2"/>
          </a:solidFill>
        </p:spPr>
        <p:txBody>
          <a:bodyPr/>
          <a:lstStyle>
            <a:lvl1pPr marL="0" indent="0" algn="ctr">
              <a:buNone/>
              <a:defRPr sz="8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Oval 6"/>
          <p:cNvSpPr/>
          <p:nvPr/>
        </p:nvSpPr>
        <p:spPr>
          <a:xfrm>
            <a:off x="742783" y="1400248"/>
            <a:ext cx="2372302" cy="2372302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0906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66126AB-0AEF-0148-AF0D-09DD8515A1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74914" y="699715"/>
            <a:ext cx="3105182" cy="37444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CB8A6-9CF9-478C-A389-CC9AC936A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1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66126AB-0AEF-0148-AF0D-09DD8515A1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75097" y="699716"/>
            <a:ext cx="2601280" cy="3136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E961149-B6E6-B242-A557-EE5600722A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7227" y="699716"/>
            <a:ext cx="2601280" cy="3136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9A952-E2EF-416D-B4D1-F4089B366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6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9AF0DA1-483A-4944-B8BE-5B7AD39A56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75211" y="1035424"/>
            <a:ext cx="1713224" cy="2893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624D40-FB4C-9F43-B8D2-7A53A11617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2992" y="1035424"/>
            <a:ext cx="1713225" cy="2893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BBB1316-91D0-C34E-BEF9-B6B0545F7E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30774" y="1035424"/>
            <a:ext cx="1713225" cy="2893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6550C-C62A-4D58-AD72-9CF8A39AF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96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8AB8F94-DDB7-6D4C-8368-47B231CEC0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15406" y="495179"/>
            <a:ext cx="2173773" cy="1647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39F2A22-59A2-6745-ACEB-76CFAAF400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0612" y="495179"/>
            <a:ext cx="2173773" cy="1647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4DD87637-50B5-4143-9BA9-2E7A3B8CC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15406" y="2840814"/>
            <a:ext cx="2173773" cy="1647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1060817-FFAF-9E45-BB20-8B89B70025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80612" y="2840814"/>
            <a:ext cx="2173773" cy="1647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61873-AD42-4D8A-8A4A-EEE81FBC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4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6490296" y="1094892"/>
            <a:ext cx="2003404" cy="29355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083203" y="1094892"/>
            <a:ext cx="2003404" cy="29355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7E6C6-269D-437E-BD0B-F72D37BCC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3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4B3F4-B0C4-924A-8B05-384DCFB970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421467"/>
            <a:ext cx="9144000" cy="27220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E09242-2BBD-B848-8D57-E927A4E27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85B8192-58E1-6E49-821A-AAB62F44F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A93FB-682C-411B-8D4B-3B6120FC3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42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438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EC3FEE-B228-7C49-A773-C9657E4D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7DE1D19-4473-EF46-9BC0-E3DC13AC79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2763610"/>
            <a:ext cx="8295698" cy="19926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6996684-948E-0B4C-B79F-4FC1CC0161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9955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69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8015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Quote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236360" y="1275946"/>
            <a:ext cx="5907640" cy="2309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B7AD19-B05F-324C-AFC2-8C798AC5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705D0E8-1249-994F-83F4-BE83967D47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C1EDD-F961-42F7-BC02-291ADC64E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17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Feature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51834" y="1400705"/>
            <a:ext cx="2458955" cy="2458955"/>
          </a:xfrm>
          <a:prstGeom prst="ellipse">
            <a:avLst/>
          </a:prstGeom>
          <a:solidFill>
            <a:srgbClr val="F1F1F2"/>
          </a:solidFill>
        </p:spPr>
        <p:txBody>
          <a:bodyPr/>
          <a:lstStyle>
            <a:lvl1pPr marL="0" indent="0" algn="ctr">
              <a:buNone/>
              <a:defRPr sz="8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2EEC34-0691-1548-AF59-5C625B51EE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3180" y="1400705"/>
            <a:ext cx="2458955" cy="2458955"/>
          </a:xfrm>
          <a:prstGeom prst="ellipse">
            <a:avLst/>
          </a:prstGeom>
          <a:solidFill>
            <a:srgbClr val="F1F1F2"/>
          </a:solidFill>
        </p:spPr>
        <p:txBody>
          <a:bodyPr/>
          <a:lstStyle>
            <a:lvl1pPr marL="0" indent="0" algn="ctr">
              <a:buNone/>
              <a:defRPr sz="8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CB7E6C-5CD0-BE45-ADF7-EB585E63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5D57E79A-D7F5-B94C-8DC4-45A0DA689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43E07-8937-4D4F-8E56-284BECEE9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485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1530850"/>
            <a:ext cx="2609636" cy="2291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6508C59-C845-5B45-9480-3D161CB19A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56909" y="1530850"/>
            <a:ext cx="2609636" cy="2291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91CD6F0-5F85-BC4C-96FC-3565E43C35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66545" y="1530849"/>
            <a:ext cx="2609636" cy="2291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1DA60D-70CB-7C41-BF63-31EC2F74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B011FB2-0167-D342-9CAE-C14C67F3F7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5DCBBA4-E18C-1E46-B332-AC123CE65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273" y="3924883"/>
            <a:ext cx="2609636" cy="119613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500"/>
              </a:spcAft>
              <a:buFontTx/>
              <a:buNone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6D647AD-267B-C340-85C7-6A47D41924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3057" y="3924883"/>
            <a:ext cx="2609636" cy="119613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500"/>
              </a:spcAft>
              <a:buFontTx/>
              <a:buNone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E3008C9-AAC5-2B49-8B9D-8F2AE1B0AE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71346" y="3924883"/>
            <a:ext cx="2609636" cy="119613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500"/>
              </a:spcAft>
              <a:buFontTx/>
              <a:buNone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D3583F-99FC-486B-8FBE-65183D485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37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342398" y="0"/>
            <a:ext cx="2468821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DA548-DD17-48B9-8B4C-1BB4AC07E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517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Center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89147" y="0"/>
            <a:ext cx="217214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5AB752-8BF0-B649-85C5-ED8D0366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545235"/>
            <a:ext cx="432260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157ECD-2FF9-BC42-9B55-3A3E538B3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814" y="1769533"/>
            <a:ext cx="4252484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058F79B-6B84-EF4B-93CE-1154516D1D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914288"/>
            <a:ext cx="432260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ED4F2F-E043-E146-92BA-8267031A4F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54932" y="375447"/>
            <a:ext cx="1984137" cy="455631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0ACAC-8E21-47A2-B59E-C75FB2D106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26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Diagonal Comput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209401" y="0"/>
            <a:ext cx="5934599" cy="5143500"/>
          </a:xfrm>
          <a:custGeom>
            <a:avLst/>
            <a:gdLst>
              <a:gd name="connsiteX0" fmla="*/ 6809359 w 15821476"/>
              <a:gd name="connsiteY0" fmla="*/ 0 h 13716000"/>
              <a:gd name="connsiteX1" fmla="*/ 15821476 w 15821476"/>
              <a:gd name="connsiteY1" fmla="*/ 0 h 13716000"/>
              <a:gd name="connsiteX2" fmla="*/ 15821476 w 15821476"/>
              <a:gd name="connsiteY2" fmla="*/ 13716000 h 13716000"/>
              <a:gd name="connsiteX3" fmla="*/ 0 w 1582147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1476" h="13716000">
                <a:moveTo>
                  <a:pt x="6809359" y="0"/>
                </a:moveTo>
                <a:lnTo>
                  <a:pt x="15821476" y="0"/>
                </a:lnTo>
                <a:lnTo>
                  <a:pt x="1582147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CC4C52-B5BF-EC48-91C7-B31628DFA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111" y="1420130"/>
            <a:ext cx="4643516" cy="29015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 sz="1200" b="0" i="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ECC1E1-274E-4C44-9C14-0CE5E8AB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317502"/>
            <a:ext cx="475398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4D5180F-9850-6E4A-8E3E-07E68B1F3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86555"/>
            <a:ext cx="475398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32642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9545B79-C8B4-E44D-832B-72EF18E87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736" y="935901"/>
            <a:ext cx="7012056" cy="40290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CC4C52-B5BF-EC48-91C7-B31628DFA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3381" y="1170222"/>
            <a:ext cx="4170619" cy="33295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 sz="1200" b="0" i="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24D045-A61B-FD48-95BA-DA7DE58E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317502"/>
            <a:ext cx="475398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ACEDFF5-3805-5E41-AC33-B6FA74B94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23655"/>
            <a:ext cx="3955343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1D7CB70-F73D-2844-84C7-7402CC262B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86555"/>
            <a:ext cx="475398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D40DB-DF31-40B2-9748-A17B1B965D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584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23778" y="0"/>
            <a:ext cx="302022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2022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061889" y="0"/>
            <a:ext cx="3020222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061889" y="2616327"/>
            <a:ext cx="3020222" cy="25271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</p:spTree>
    <p:extLst>
      <p:ext uri="{BB962C8B-B14F-4D97-AF65-F5344CB8AC3E}">
        <p14:creationId xmlns:p14="http://schemas.microsoft.com/office/powerpoint/2010/main" val="23060639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1997" cy="5143500"/>
          </a:xfrm>
          <a:prstGeom prst="rect">
            <a:avLst/>
          </a:prstGeom>
          <a:solidFill>
            <a:srgbClr val="F1F1F2"/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3" y="0"/>
            <a:ext cx="4571995" cy="2571750"/>
          </a:xfrm>
          <a:prstGeom prst="rect">
            <a:avLst/>
          </a:prstGeom>
          <a:solidFill>
            <a:srgbClr val="F1F1F2"/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3" y="2571750"/>
            <a:ext cx="4571995" cy="2571750"/>
          </a:xfrm>
          <a:prstGeom prst="rect">
            <a:avLst/>
          </a:prstGeom>
          <a:solidFill>
            <a:srgbClr val="F1F1F2"/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</p:spTree>
    <p:extLst>
      <p:ext uri="{BB962C8B-B14F-4D97-AF65-F5344CB8AC3E}">
        <p14:creationId xmlns:p14="http://schemas.microsoft.com/office/powerpoint/2010/main" val="5482370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3" y="0"/>
            <a:ext cx="4571997" cy="5143500"/>
          </a:xfrm>
          <a:prstGeom prst="rect">
            <a:avLst/>
          </a:prstGeom>
          <a:solidFill>
            <a:srgbClr val="F1F1F2"/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71995" cy="2571750"/>
          </a:xfrm>
          <a:prstGeom prst="rect">
            <a:avLst/>
          </a:prstGeom>
          <a:solidFill>
            <a:srgbClr val="F1F1F2"/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1750"/>
            <a:ext cx="4571995" cy="2571750"/>
          </a:xfrm>
          <a:prstGeom prst="rect">
            <a:avLst/>
          </a:prstGeom>
          <a:solidFill>
            <a:srgbClr val="F1F1F2"/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</p:spTree>
    <p:extLst>
      <p:ext uri="{BB962C8B-B14F-4D97-AF65-F5344CB8AC3E}">
        <p14:creationId xmlns:p14="http://schemas.microsoft.com/office/powerpoint/2010/main" val="23901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3B0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646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reak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1828800" y="3315176"/>
            <a:ext cx="1828800" cy="182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3657600" y="1486852"/>
            <a:ext cx="1828800" cy="182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7315200" y="1486852"/>
            <a:ext cx="1828800" cy="182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3657600" y="3315176"/>
            <a:ext cx="1828800" cy="182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5486399" y="1486852"/>
            <a:ext cx="1828800" cy="182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0" y="3315176"/>
            <a:ext cx="1828800" cy="182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CB22C8-3B8A-6742-A55E-08049859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317502"/>
            <a:ext cx="84149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0FC01F69-5AA8-C84C-AB28-D43200AC80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86555"/>
            <a:ext cx="8414914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91041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102772" y="0"/>
            <a:ext cx="5041228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A31A5E3-A964-3B44-9AC9-04205CADCF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10277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A6F61D-5430-7B42-8C68-6CAF8191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931" y="2828838"/>
            <a:ext cx="4614910" cy="369054"/>
          </a:xfrm>
          <a:prstGeom prst="rect">
            <a:avLst/>
          </a:prstGeom>
        </p:spPr>
        <p:txBody>
          <a:bodyPr/>
          <a:lstStyle>
            <a:lvl1pPr algn="ctr">
              <a:defRPr sz="22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7C9661-554A-3943-8BF1-A91581535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5931" y="3615268"/>
            <a:ext cx="4614908" cy="1436418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spcAft>
                <a:spcPts val="5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A4B6C83-9DC8-9D46-80A1-4112BCCF59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5933" y="3197891"/>
            <a:ext cx="4614908" cy="28732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5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374632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041228" y="0"/>
            <a:ext cx="410277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41228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DBAAA3-D8CE-BD43-972D-79F2522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23" y="2828838"/>
            <a:ext cx="4614910" cy="369054"/>
          </a:xfrm>
          <a:prstGeom prst="rect">
            <a:avLst/>
          </a:prstGeom>
        </p:spPr>
        <p:txBody>
          <a:bodyPr/>
          <a:lstStyle>
            <a:lvl1pPr algn="ctr">
              <a:defRPr sz="22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F2C816A-6EAC-0C42-9DA5-4E2993A598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923" y="3615268"/>
            <a:ext cx="4614908" cy="1436418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spcAft>
                <a:spcPts val="5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4284B74-37DF-014E-A638-072E163373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925" y="3197891"/>
            <a:ext cx="4614908" cy="28732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5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789110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Featur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571999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ABE3D4B-DCFB-A94E-B680-17DE0CD25DA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2" y="0"/>
            <a:ext cx="4571998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644058-E66A-DA48-99D7-8F69AFD3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23" y="2828838"/>
            <a:ext cx="4165207" cy="369054"/>
          </a:xfrm>
          <a:prstGeom prst="rect">
            <a:avLst/>
          </a:prstGeom>
        </p:spPr>
        <p:txBody>
          <a:bodyPr/>
          <a:lstStyle>
            <a:lvl1pPr algn="ctr">
              <a:defRPr sz="22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028A52A-E824-CD44-B41A-34C248D65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923" y="3615268"/>
            <a:ext cx="4165205" cy="1436418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spcAft>
                <a:spcPts val="5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F25C30E-CC37-BE49-BB25-6C5C408B17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925" y="3197891"/>
            <a:ext cx="4165205" cy="28732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5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2DC12A8-D1BB-F64D-9F7F-B29F79A6D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46447" y="3615268"/>
            <a:ext cx="4165205" cy="1436418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spcAft>
                <a:spcPts val="5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307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Feature Photo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571999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ABE3D4B-DCFB-A94E-B680-17DE0CD25DA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2" y="2571750"/>
            <a:ext cx="4571998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FC3581-7678-8248-B61E-D867796E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23" y="2828838"/>
            <a:ext cx="4165207" cy="369054"/>
          </a:xfrm>
          <a:prstGeom prst="rect">
            <a:avLst/>
          </a:prstGeom>
        </p:spPr>
        <p:txBody>
          <a:bodyPr/>
          <a:lstStyle>
            <a:lvl1pPr algn="ctr">
              <a:defRPr sz="22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913DF40-CCCC-2D4A-B2FE-A4B223B196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923" y="3615268"/>
            <a:ext cx="4165205" cy="1436418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spcAft>
                <a:spcPts val="5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E9234A-8900-9747-A1C2-56CB9495DC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925" y="3197891"/>
            <a:ext cx="4165205" cy="28732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5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DC1232-0624-E640-A59B-E5F40349A5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3922" y="1089424"/>
            <a:ext cx="4165205" cy="1436418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spcAft>
                <a:spcPts val="5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 algn="ctr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A26C1-F954-430B-909F-C4A0072C1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32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709" r:id="rId3"/>
    <p:sldLayoutId id="2147483700" r:id="rId4"/>
    <p:sldLayoutId id="2147483710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31" r:id="rId12"/>
    <p:sldLayoutId id="2147483829" r:id="rId13"/>
    <p:sldLayoutId id="2147483830" r:id="rId14"/>
    <p:sldLayoutId id="2147483832" r:id="rId15"/>
    <p:sldLayoutId id="2147483834" r:id="rId16"/>
    <p:sldLayoutId id="2147483833" r:id="rId17"/>
    <p:sldLayoutId id="2147483703" r:id="rId18"/>
    <p:sldLayoutId id="2147483676" r:id="rId19"/>
    <p:sldLayoutId id="2147483701" r:id="rId20"/>
    <p:sldLayoutId id="2147483810" r:id="rId21"/>
    <p:sldLayoutId id="2147483811" r:id="rId22"/>
    <p:sldLayoutId id="2147483729" r:id="rId23"/>
    <p:sldLayoutId id="2147483812" r:id="rId24"/>
    <p:sldLayoutId id="2147483813" r:id="rId25"/>
    <p:sldLayoutId id="2147483814" r:id="rId26"/>
    <p:sldLayoutId id="2147483827" r:id="rId27"/>
    <p:sldLayoutId id="2147483704" r:id="rId28"/>
    <p:sldLayoutId id="2147483664" r:id="rId29"/>
    <p:sldLayoutId id="2147483702" r:id="rId30"/>
    <p:sldLayoutId id="2147483817" r:id="rId31"/>
    <p:sldLayoutId id="2147483818" r:id="rId32"/>
    <p:sldLayoutId id="2147483678" r:id="rId33"/>
    <p:sldLayoutId id="2147483819" r:id="rId34"/>
    <p:sldLayoutId id="2147483820" r:id="rId35"/>
    <p:sldLayoutId id="2147483828" r:id="rId36"/>
    <p:sldLayoutId id="2147483706" r:id="rId37"/>
    <p:sldLayoutId id="2147483695" r:id="rId38"/>
    <p:sldLayoutId id="2147483696" r:id="rId39"/>
    <p:sldLayoutId id="2147483836" r:id="rId40"/>
    <p:sldLayoutId id="2147483835" r:id="rId41"/>
    <p:sldLayoutId id="2147483837" r:id="rId42"/>
    <p:sldLayoutId id="2147483838" r:id="rId43"/>
    <p:sldLayoutId id="2147483694" r:id="rId44"/>
    <p:sldLayoutId id="2147483712" r:id="rId45"/>
    <p:sldLayoutId id="2147483674" r:id="rId46"/>
    <p:sldLayoutId id="2147483677" r:id="rId47"/>
    <p:sldLayoutId id="2147483680" r:id="rId48"/>
    <p:sldLayoutId id="2147483734" r:id="rId49"/>
    <p:sldLayoutId id="2147483735" r:id="rId50"/>
    <p:sldLayoutId id="2147483732" r:id="rId51"/>
    <p:sldLayoutId id="2147483733" r:id="rId52"/>
    <p:sldLayoutId id="2147483821" r:id="rId53"/>
    <p:sldLayoutId id="2147483822" r:id="rId54"/>
    <p:sldLayoutId id="2147483825" r:id="rId55"/>
    <p:sldLayoutId id="2147483826" r:id="rId56"/>
    <p:sldLayoutId id="2147483824" r:id="rId57"/>
    <p:sldLayoutId id="2147483823" r:id="rId58"/>
    <p:sldLayoutId id="2147483707" r:id="rId59"/>
    <p:sldLayoutId id="2147483708" r:id="rId60"/>
    <p:sldLayoutId id="2147483686" r:id="rId61"/>
    <p:sldLayoutId id="2147483685" r:id="rId62"/>
    <p:sldLayoutId id="2147483689" r:id="rId63"/>
    <p:sldLayoutId id="2147483690" r:id="rId64"/>
    <p:sldLayoutId id="2147483716" r:id="rId65"/>
    <p:sldLayoutId id="2147483717" r:id="rId66"/>
    <p:sldLayoutId id="2147483718" r:id="rId67"/>
    <p:sldLayoutId id="2147483719" r:id="rId68"/>
    <p:sldLayoutId id="2147483726" r:id="rId69"/>
    <p:sldLayoutId id="2147483691" r:id="rId70"/>
    <p:sldLayoutId id="2147483692" r:id="rId71"/>
    <p:sldLayoutId id="2147483681" r:id="rId72"/>
    <p:sldLayoutId id="2147483738" r:id="rId73"/>
    <p:sldLayoutId id="2147483731" r:id="rId74"/>
    <p:sldLayoutId id="2147483736" r:id="rId75"/>
    <p:sldLayoutId id="2147483737" r:id="rId76"/>
    <p:sldLayoutId id="2147483714" r:id="rId77"/>
    <p:sldLayoutId id="2147483722" r:id="rId78"/>
    <p:sldLayoutId id="2147483682" r:id="rId79"/>
    <p:sldLayoutId id="2147483720" r:id="rId80"/>
    <p:sldLayoutId id="2147483723" r:id="rId81"/>
    <p:sldLayoutId id="2147483721" r:id="rId82"/>
    <p:sldLayoutId id="2147483683" r:id="rId83"/>
    <p:sldLayoutId id="2147483693" r:id="rId84"/>
    <p:sldLayoutId id="2147483724" r:id="rId85"/>
    <p:sldLayoutId id="2147483725" r:id="rId86"/>
    <p:sldLayoutId id="2147483684" r:id="rId87"/>
    <p:sldLayoutId id="2147483687" r:id="rId88"/>
    <p:sldLayoutId id="2147483688" r:id="rId89"/>
    <p:sldLayoutId id="2147483697" r:id="rId90"/>
    <p:sldLayoutId id="2147483698" r:id="rId91"/>
    <p:sldLayoutId id="2147483699" r:id="rId92"/>
    <p:sldLayoutId id="2147483727" r:id="rId93"/>
    <p:sldLayoutId id="2147483728" r:id="rId94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0000"/>
          </a:solidFill>
          <a:latin typeface="Merriweather Regular"/>
          <a:ea typeface="+mj-ea"/>
          <a:cs typeface="Merriweather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Avenir LT Std 45 Book"/>
          <a:ea typeface="+mn-ea"/>
          <a:cs typeface="Avenir LT Std 45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LT Std 45 Book"/>
          <a:ea typeface="+mn-ea"/>
          <a:cs typeface="Avenir LT Std 45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Avenir LT Std 45 Book"/>
          <a:ea typeface="+mn-ea"/>
          <a:cs typeface="Avenir LT Std 45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venir LT Std 45 Book"/>
          <a:ea typeface="+mn-ea"/>
          <a:cs typeface="Avenir LT Std 45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Avenir LT Std 45 Book"/>
          <a:ea typeface="+mn-ea"/>
          <a:cs typeface="Avenir LT Std 45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id="{ABA8E2F5-600B-8A4A-BD12-2164CCFFF1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"/>
            <a:ext cx="7486344" cy="514305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A41962-B6C2-7A43-B8EF-9DE086575793}"/>
              </a:ext>
            </a:extLst>
          </p:cNvPr>
          <p:cNvSpPr/>
          <p:nvPr/>
        </p:nvSpPr>
        <p:spPr>
          <a:xfrm>
            <a:off x="1" y="0"/>
            <a:ext cx="4246322" cy="51435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3289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FF4E44-5257-3E4B-8CE7-06F91C7B9F14}"/>
              </a:ext>
            </a:extLst>
          </p:cNvPr>
          <p:cNvSpPr txBox="1">
            <a:spLocks/>
          </p:cNvSpPr>
          <p:nvPr/>
        </p:nvSpPr>
        <p:spPr>
          <a:xfrm>
            <a:off x="433169" y="3105150"/>
            <a:ext cx="3813154" cy="16600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300" b="1" kern="1200" spc="-113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spc="-50" dirty="0"/>
              <a:t>In Demand Benefits for 2023</a:t>
            </a:r>
            <a:br>
              <a:rPr lang="en-US" spc="-50" dirty="0">
                <a:solidFill>
                  <a:schemeClr val="accent1"/>
                </a:solidFill>
              </a:rPr>
            </a:br>
            <a:r>
              <a:rPr lang="en-US" sz="2000" spc="-50" dirty="0"/>
              <a:t>Cultivating Loyalty and Empowerment</a:t>
            </a:r>
            <a:br>
              <a:rPr lang="en-US" sz="4800" spc="-50" dirty="0"/>
            </a:br>
            <a:br>
              <a:rPr lang="en-US" sz="1200" dirty="0">
                <a:latin typeface="+mn-lt"/>
              </a:rPr>
            </a:br>
            <a:r>
              <a:rPr lang="en-US" sz="1400" b="0" spc="0" dirty="0">
                <a:latin typeface="+mn-lt"/>
              </a:rPr>
              <a:t>February 16, 2023</a:t>
            </a:r>
            <a:endParaRPr lang="en-US" sz="4800" b="0" spc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262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4EC5-CF08-104F-AEEA-233E0532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Development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EFD13B-41D4-85EB-DA8F-5EA432AB1223}"/>
              </a:ext>
            </a:extLst>
          </p:cNvPr>
          <p:cNvGrpSpPr/>
          <p:nvPr/>
        </p:nvGrpSpPr>
        <p:grpSpPr>
          <a:xfrm>
            <a:off x="403859" y="1440608"/>
            <a:ext cx="8336282" cy="2490814"/>
            <a:chOff x="449005" y="1440608"/>
            <a:chExt cx="8336282" cy="249081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3EA7D40-66F9-446B-8CE2-3837BE2C937C}"/>
                </a:ext>
              </a:extLst>
            </p:cNvPr>
            <p:cNvGrpSpPr/>
            <p:nvPr/>
          </p:nvGrpSpPr>
          <p:grpSpPr>
            <a:xfrm>
              <a:off x="4633321" y="1673576"/>
              <a:ext cx="2011680" cy="1977769"/>
              <a:chOff x="4633321" y="1673576"/>
              <a:chExt cx="2011680" cy="1977769"/>
            </a:xfrm>
          </p:grpSpPr>
          <p:sp>
            <p:nvSpPr>
              <p:cNvPr id="26" name="TextBox 83">
                <a:extLst>
                  <a:ext uri="{FF2B5EF4-FFF2-40B4-BE49-F238E27FC236}">
                    <a16:creationId xmlns:a16="http://schemas.microsoft.com/office/drawing/2014/main" id="{E2ED8044-B575-7F4C-BF61-AB2EE1D24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3321" y="2747956"/>
                <a:ext cx="2011680" cy="903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sz="1400" spc="-20" dirty="0">
                    <a:solidFill>
                      <a:schemeClr val="tx2"/>
                    </a:solidFill>
                    <a:latin typeface="+mn-lt"/>
                    <a:ea typeface="Open Sans Light" panose="020B0306030504020204" pitchFamily="34" charset="0"/>
                    <a:cs typeface="Arial" panose="020B0604020202020204" pitchFamily="34" charset="0"/>
                  </a:rPr>
                  <a:t>Only Way to Advance Career is to Jump to a New Company</a:t>
                </a:r>
              </a:p>
            </p:txBody>
          </p:sp>
          <p:pic>
            <p:nvPicPr>
              <p:cNvPr id="7" name="Graphic 6" descr="Exit outline">
                <a:extLst>
                  <a:ext uri="{FF2B5EF4-FFF2-40B4-BE49-F238E27FC236}">
                    <a16:creationId xmlns:a16="http://schemas.microsoft.com/office/drawing/2014/main" id="{AD2B14EB-4A5F-55D9-DA11-964A21ABB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131099" y="1673576"/>
                <a:ext cx="1026332" cy="1026332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F82D3B6-1349-2BC1-36AA-B9F27B51B6CD}"/>
                </a:ext>
              </a:extLst>
            </p:cNvPr>
            <p:cNvGrpSpPr/>
            <p:nvPr/>
          </p:nvGrpSpPr>
          <p:grpSpPr>
            <a:xfrm>
              <a:off x="2529131" y="1617610"/>
              <a:ext cx="2011680" cy="2033736"/>
              <a:chOff x="2529131" y="1617610"/>
              <a:chExt cx="2011680" cy="2033736"/>
            </a:xfrm>
          </p:grpSpPr>
          <p:sp>
            <p:nvSpPr>
              <p:cNvPr id="23" name="TextBox 83">
                <a:extLst>
                  <a:ext uri="{FF2B5EF4-FFF2-40B4-BE49-F238E27FC236}">
                    <a16:creationId xmlns:a16="http://schemas.microsoft.com/office/drawing/2014/main" id="{2C7AB892-D100-AF41-A972-759E112F8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9131" y="2747957"/>
                <a:ext cx="2011680" cy="903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sz="1400" dirty="0">
                    <a:solidFill>
                      <a:schemeClr val="tx2"/>
                    </a:solidFill>
                    <a:latin typeface="+mn-lt"/>
                    <a:ea typeface="Open Sans Light" panose="020B0306030504020204" pitchFamily="34" charset="0"/>
                    <a:cs typeface="Arial" panose="020B0604020202020204" pitchFamily="34" charset="0"/>
                  </a:rPr>
                  <a:t>93% of Employees Would Remain</a:t>
                </a:r>
              </a:p>
            </p:txBody>
          </p:sp>
          <p:pic>
            <p:nvPicPr>
              <p:cNvPr id="9" name="Graphic 8" descr="Work from home house outline">
                <a:extLst>
                  <a:ext uri="{FF2B5EF4-FFF2-40B4-BE49-F238E27FC236}">
                    <a16:creationId xmlns:a16="http://schemas.microsoft.com/office/drawing/2014/main" id="{0D07983C-EF2A-9AD4-48DE-0B6FB19B2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22666" y="1617610"/>
                <a:ext cx="1026332" cy="1026332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CF8A0DA-D225-512B-63E4-D80BBEA97787}"/>
                </a:ext>
              </a:extLst>
            </p:cNvPr>
            <p:cNvGrpSpPr/>
            <p:nvPr/>
          </p:nvGrpSpPr>
          <p:grpSpPr>
            <a:xfrm>
              <a:off x="449005" y="1617610"/>
              <a:ext cx="2011680" cy="1753659"/>
              <a:chOff x="449005" y="1617610"/>
              <a:chExt cx="2011680" cy="1753659"/>
            </a:xfrm>
          </p:grpSpPr>
          <p:sp>
            <p:nvSpPr>
              <p:cNvPr id="20" name="TextBox 83">
                <a:extLst>
                  <a:ext uri="{FF2B5EF4-FFF2-40B4-BE49-F238E27FC236}">
                    <a16:creationId xmlns:a16="http://schemas.microsoft.com/office/drawing/2014/main" id="{38946009-F6D1-A745-9C14-E74B5F8B82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005" y="2747957"/>
                <a:ext cx="2011680" cy="623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r>
                  <a:rPr lang="en-US" sz="1400" dirty="0">
                    <a:solidFill>
                      <a:schemeClr val="tx2"/>
                    </a:solidFill>
                    <a:latin typeface="+mn-lt"/>
                    <a:ea typeface="Open Sans Light" panose="020B0306030504020204" pitchFamily="34" charset="0"/>
                    <a:cs typeface="Arial" panose="020B0604020202020204" pitchFamily="34" charset="0"/>
                  </a:rPr>
                  <a:t>Redefined </a:t>
                </a:r>
              </a:p>
              <a:p>
                <a:pPr algn="ctr" eaLnBrk="1" hangingPunct="1">
                  <a:lnSpc>
                    <a:spcPct val="130000"/>
                  </a:lnSpc>
                </a:pPr>
                <a:r>
                  <a:rPr lang="en-US" sz="1400" dirty="0">
                    <a:solidFill>
                      <a:schemeClr val="tx2"/>
                    </a:solidFill>
                    <a:latin typeface="+mn-lt"/>
                    <a:ea typeface="Open Sans Light" panose="020B0306030504020204" pitchFamily="34" charset="0"/>
                    <a:cs typeface="Arial" panose="020B0604020202020204" pitchFamily="34" charset="0"/>
                  </a:rPr>
                  <a:t>Employee Skills</a:t>
                </a:r>
              </a:p>
            </p:txBody>
          </p:sp>
          <p:pic>
            <p:nvPicPr>
              <p:cNvPr id="12" name="Graphic 11" descr="Head with gears outline">
                <a:extLst>
                  <a:ext uri="{FF2B5EF4-FFF2-40B4-BE49-F238E27FC236}">
                    <a16:creationId xmlns:a16="http://schemas.microsoft.com/office/drawing/2014/main" id="{BD6A1FC2-5C0F-564F-51C2-B10D06925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8383" y="1617610"/>
                <a:ext cx="1026332" cy="1026332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A5E32F2-861C-8772-A842-97A9E36D5673}"/>
                </a:ext>
              </a:extLst>
            </p:cNvPr>
            <p:cNvGrpSpPr/>
            <p:nvPr/>
          </p:nvGrpSpPr>
          <p:grpSpPr>
            <a:xfrm>
              <a:off x="6773607" y="1617610"/>
              <a:ext cx="2011680" cy="2313812"/>
              <a:chOff x="6773607" y="1617610"/>
              <a:chExt cx="2011680" cy="2313812"/>
            </a:xfrm>
          </p:grpSpPr>
          <p:sp>
            <p:nvSpPr>
              <p:cNvPr id="29" name="TextBox 83">
                <a:extLst>
                  <a:ext uri="{FF2B5EF4-FFF2-40B4-BE49-F238E27FC236}">
                    <a16:creationId xmlns:a16="http://schemas.microsoft.com/office/drawing/2014/main" id="{E0A9B3C5-C6CF-0541-B348-8878671CD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3607" y="2747956"/>
                <a:ext cx="2011680" cy="11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sz="1400" spc="-20" dirty="0">
                    <a:solidFill>
                      <a:schemeClr val="tx2"/>
                    </a:solidFill>
                    <a:latin typeface="+mn-lt"/>
                    <a:ea typeface="Open Sans Light" panose="020B0306030504020204" pitchFamily="34" charset="0"/>
                    <a:cs typeface="Arial" panose="020B0604020202020204" pitchFamily="34" charset="0"/>
                  </a:rPr>
                  <a:t>LMS: Professional Certifications, Training Opportunities, and Education incentives </a:t>
                </a:r>
              </a:p>
            </p:txBody>
          </p:sp>
          <p:pic>
            <p:nvPicPr>
              <p:cNvPr id="14" name="Graphic 13" descr="Classroom outline">
                <a:extLst>
                  <a:ext uri="{FF2B5EF4-FFF2-40B4-BE49-F238E27FC236}">
                    <a16:creationId xmlns:a16="http://schemas.microsoft.com/office/drawing/2014/main" id="{74601B20-778C-76DE-AA0A-FB99A0D8D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66281" y="1617610"/>
                <a:ext cx="1026332" cy="1026332"/>
              </a:xfrm>
              <a:prstGeom prst="rect">
                <a:avLst/>
              </a:prstGeom>
            </p:spPr>
          </p:pic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A1214FF-AD06-B5A0-BE24-140547AB8FE7}"/>
                </a:ext>
              </a:extLst>
            </p:cNvPr>
            <p:cNvCxnSpPr>
              <a:cxnSpLocks/>
            </p:cNvCxnSpPr>
            <p:nvPr/>
          </p:nvCxnSpPr>
          <p:spPr>
            <a:xfrm>
              <a:off x="2488370" y="1440608"/>
              <a:ext cx="0" cy="246888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339C2C-5D10-2674-1F97-F1406FA1FF9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440608"/>
              <a:ext cx="0" cy="246888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A2C4D4B-6D2D-590F-647F-D151DD6890EC}"/>
                </a:ext>
              </a:extLst>
            </p:cNvPr>
            <p:cNvCxnSpPr>
              <a:cxnSpLocks/>
            </p:cNvCxnSpPr>
            <p:nvPr/>
          </p:nvCxnSpPr>
          <p:spPr>
            <a:xfrm>
              <a:off x="6695150" y="1440608"/>
              <a:ext cx="0" cy="246888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103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C74D985-6FF8-1F48-A90C-1D17AB3946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537284" cy="514349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DDA51A-D7C3-844E-BD1D-94FD3CF1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312" y="347682"/>
            <a:ext cx="5113208" cy="369054"/>
          </a:xfrm>
          <a:prstGeom prst="rect">
            <a:avLst/>
          </a:prstGeom>
        </p:spPr>
        <p:txBody>
          <a:bodyPr/>
          <a:lstStyle/>
          <a:p>
            <a:r>
              <a:rPr lang="en-US" spc="-20" dirty="0"/>
              <a:t>Marketplace Perks and Benefits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DCFF7C-A622-4E46-B00B-44505CE620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2344" y="938463"/>
            <a:ext cx="2370384" cy="38875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accent3"/>
                </a:solidFill>
                <a:ea typeface="Open Sans Semibold" panose="020B0606030504020204" pitchFamily="34" charset="0"/>
              </a:rPr>
              <a:t>Identity Theft</a:t>
            </a:r>
            <a:endParaRPr lang="en-US" altLang="en-US" sz="1400" b="1" dirty="0">
              <a:solidFill>
                <a:schemeClr val="accent3"/>
              </a:solidFill>
              <a:ea typeface="Open Sans Semibold" panose="020B0606030504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altLang="en-US" sz="1200" dirty="0"/>
              <a:t>Nearly half of all U.S. citizens became a victim of some form of identity theft in 2020. In 2021, there were 5.7 million reports of identity theft and fraud, up from 4.7 million in 2020.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altLang="en-US" sz="1200" dirty="0"/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3"/>
                </a:solidFill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Contingency Plan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We provide a solution in the form of Cyber Policies and Identity Protection.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sz="1200" b="1" dirty="0">
              <a:solidFill>
                <a:schemeClr val="accent3"/>
              </a:solidFill>
              <a:ea typeface="Open Sans Semibold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3"/>
                </a:solidFill>
                <a:ea typeface="Open Sans Semibold" panose="020B0606030504020204" pitchFamily="34" charset="0"/>
              </a:rPr>
              <a:t>Pet Policies</a:t>
            </a:r>
            <a:endParaRPr lang="en-US" altLang="en-US" sz="1400" b="1" dirty="0">
              <a:solidFill>
                <a:schemeClr val="accent3"/>
              </a:solidFill>
              <a:ea typeface="Open Sans Semibold" panose="020B0606030504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altLang="en-US" sz="1200" spc="-20" dirty="0"/>
              <a:t>Over 30% of 18–41-year-olds are most concerned with having pet insurance available as a benefit.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BB506D-045E-2149-93DB-DA4BFBD7DF62}"/>
              </a:ext>
            </a:extLst>
          </p:cNvPr>
          <p:cNvSpPr txBox="1">
            <a:spLocks/>
          </p:cNvSpPr>
          <p:nvPr/>
        </p:nvSpPr>
        <p:spPr>
          <a:xfrm>
            <a:off x="6376579" y="938463"/>
            <a:ext cx="2370384" cy="38875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rgbClr val="000000"/>
                </a:solidFill>
                <a:latin typeface="Open Sans Light"/>
                <a:ea typeface="+mn-ea"/>
                <a:cs typeface="Avenir LT Std 45 Book"/>
              </a:defRPr>
            </a:lvl1pPr>
            <a:lvl2pPr marL="182880" indent="-274320" algn="l" defTabSz="457200" rtl="0" eaLnBrk="1" latinLnBrk="0" hangingPunct="1">
              <a:spcBef>
                <a:spcPts val="0"/>
              </a:spcBef>
              <a:spcAft>
                <a:spcPts val="1000"/>
              </a:spcAft>
              <a:buFont typeface="Arial"/>
              <a:buChar char="–"/>
              <a:defRPr sz="1500" b="0" i="0" kern="1200" baseline="0">
                <a:solidFill>
                  <a:srgbClr val="000000"/>
                </a:solidFill>
                <a:latin typeface="Open Sans Light"/>
                <a:ea typeface="+mn-ea"/>
                <a:cs typeface="Avenir LT Std 45 Book"/>
              </a:defRPr>
            </a:lvl2pPr>
            <a:lvl3pPr marL="182880" indent="-274320" algn="l" defTabSz="457200" rtl="0" eaLnBrk="1" latinLnBrk="0" hangingPunct="1"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 sz="1500" b="0" i="0" kern="1200" baseline="0">
                <a:solidFill>
                  <a:srgbClr val="000000"/>
                </a:solidFill>
                <a:latin typeface="Open Sans Light"/>
                <a:ea typeface="+mn-ea"/>
                <a:cs typeface="Avenir LT Std 45 Book"/>
              </a:defRPr>
            </a:lvl3pPr>
            <a:lvl4pPr marL="182880" indent="-274320" algn="l" defTabSz="457200" rtl="0" eaLnBrk="1" latinLnBrk="0" hangingPunct="1">
              <a:spcBef>
                <a:spcPts val="0"/>
              </a:spcBef>
              <a:spcAft>
                <a:spcPts val="1000"/>
              </a:spcAft>
              <a:buFont typeface="Arial"/>
              <a:buChar char="–"/>
              <a:defRPr sz="1500" b="0" i="0" kern="1200" baseline="0">
                <a:solidFill>
                  <a:srgbClr val="000000"/>
                </a:solidFill>
                <a:latin typeface="Open Sans Light"/>
                <a:ea typeface="+mn-ea"/>
                <a:cs typeface="Avenir LT Std 45 Book"/>
              </a:defRPr>
            </a:lvl4pPr>
            <a:lvl5pPr marL="182880" indent="-274320" algn="l" defTabSz="457200" rtl="0" eaLnBrk="1" latinLnBrk="0" hangingPunct="1">
              <a:spcBef>
                <a:spcPts val="0"/>
              </a:spcBef>
              <a:spcAft>
                <a:spcPts val="1000"/>
              </a:spcAft>
              <a:buFont typeface="Arial"/>
              <a:buChar char="»"/>
              <a:defRPr sz="1500" b="0" i="0" kern="1200" baseline="0">
                <a:solidFill>
                  <a:srgbClr val="000000"/>
                </a:solidFill>
                <a:latin typeface="Open Sans Light"/>
                <a:ea typeface="+mn-ea"/>
                <a:cs typeface="Avenir LT Std 45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accent3"/>
                </a:solidFill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Group Plans: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accent3"/>
                </a:solidFill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Personal Property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Special Group Rates, Convenient Payment Options, employee tenure discounts, and rewards for being part of a larger population.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altLang="en-US" sz="1200" dirty="0">
              <a:solidFill>
                <a:schemeClr val="tx2"/>
              </a:solidFill>
              <a:latin typeface="+mn-lt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accent3"/>
                </a:solidFill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Group Plans: Legal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Take the stress out of common day to day legal issues.</a:t>
            </a:r>
          </a:p>
        </p:txBody>
      </p:sp>
    </p:spTree>
    <p:extLst>
      <p:ext uri="{BB962C8B-B14F-4D97-AF65-F5344CB8AC3E}">
        <p14:creationId xmlns:p14="http://schemas.microsoft.com/office/powerpoint/2010/main" val="290677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Woman lifting weights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18"/>
          <a:stretch/>
        </p:blipFill>
        <p:spPr>
          <a:xfrm>
            <a:off x="0" y="-32398"/>
            <a:ext cx="9144000" cy="2821825"/>
          </a:xfrm>
        </p:spPr>
      </p:pic>
      <p:sp>
        <p:nvSpPr>
          <p:cNvPr id="32" name="Rectangle 31"/>
          <p:cNvSpPr/>
          <p:nvPr/>
        </p:nvSpPr>
        <p:spPr>
          <a:xfrm>
            <a:off x="-2" y="-32399"/>
            <a:ext cx="6096001" cy="2737391"/>
          </a:xfrm>
          <a:prstGeom prst="rect">
            <a:avLst/>
          </a:prstGeom>
          <a:gradFill flip="none" rotWithShape="1">
            <a:gsLst>
              <a:gs pos="18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EEAF54D-4DF0-3B4E-8DA7-A0950B0E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963565"/>
            <a:ext cx="2871986" cy="822116"/>
          </a:xfrm>
        </p:spPr>
        <p:txBody>
          <a:bodyPr/>
          <a:lstStyle/>
          <a:p>
            <a:r>
              <a:rPr lang="en-US" dirty="0"/>
              <a:t>Marketplace Perks and Benefits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3A670E-75D8-7A43-A984-DABC29E53A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2704992"/>
            <a:ext cx="3048000" cy="243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704992"/>
            <a:ext cx="3048000" cy="2438508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charset="0"/>
              <a:ea typeface="Lato Light" charset="0"/>
              <a:cs typeface="Lato Light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342898" y="3532091"/>
            <a:ext cx="45159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2038" y="3776992"/>
            <a:ext cx="1813318" cy="219291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  <a:ea typeface="Montserrat Semi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Discounts and Rewards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5271" y="4028680"/>
            <a:ext cx="2586853" cy="34240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Employees and immediate family members can buy products at bargain prices or rates. 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394201" y="3532091"/>
            <a:ext cx="45159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10369" y="3776992"/>
            <a:ext cx="819263" cy="219291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  <a:ea typeface="Montserrat Semi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Telehealth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5340" y="4028680"/>
            <a:ext cx="2629321" cy="804066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Employees gain on-demand access to therapies for both physical and mental care. Including health coaching, disease management, behavioral health assessments, and telemedicine.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2704992"/>
            <a:ext cx="3048000" cy="2438508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charset="0"/>
              <a:ea typeface="Lato Light" charset="0"/>
              <a:cs typeface="Lato Light" charset="0"/>
            </a:endParaRP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1298201" y="3532091"/>
            <a:ext cx="45159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0040" y="3776992"/>
            <a:ext cx="1067921" cy="219291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ea typeface="Montserrat Semi" charset="0"/>
                <a:cs typeface="Arial" panose="020B0604020202020204" pitchFamily="34" charset="0"/>
              </a:rPr>
              <a:t>Fitness Perks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3279" y="4028680"/>
            <a:ext cx="2441443" cy="496290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On-site gyms, discount or reimbursement on gym memberships, online workout access, and wellness app subscriptions</a:t>
            </a:r>
          </a:p>
        </p:txBody>
      </p:sp>
      <p:pic>
        <p:nvPicPr>
          <p:cNvPr id="25" name="Graphic 24" descr="Medical outline">
            <a:extLst>
              <a:ext uri="{FF2B5EF4-FFF2-40B4-BE49-F238E27FC236}">
                <a16:creationId xmlns:a16="http://schemas.microsoft.com/office/drawing/2014/main" id="{91573F07-EB55-008E-6536-4DB7A5A4A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0612" y="2789428"/>
            <a:ext cx="558776" cy="558776"/>
          </a:xfrm>
          <a:prstGeom prst="rect">
            <a:avLst/>
          </a:prstGeom>
        </p:spPr>
      </p:pic>
      <p:pic>
        <p:nvPicPr>
          <p:cNvPr id="28" name="Graphic 27" descr="Money outline">
            <a:extLst>
              <a:ext uri="{FF2B5EF4-FFF2-40B4-BE49-F238E27FC236}">
                <a16:creationId xmlns:a16="http://schemas.microsoft.com/office/drawing/2014/main" id="{38ED1DF4-710E-F449-50F6-FC3C824FC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9309" y="2789428"/>
            <a:ext cx="558776" cy="558776"/>
          </a:xfrm>
          <a:prstGeom prst="rect">
            <a:avLst/>
          </a:prstGeom>
        </p:spPr>
      </p:pic>
      <p:pic>
        <p:nvPicPr>
          <p:cNvPr id="34" name="Graphic 33" descr="Run outline">
            <a:extLst>
              <a:ext uri="{FF2B5EF4-FFF2-40B4-BE49-F238E27FC236}">
                <a16:creationId xmlns:a16="http://schemas.microsoft.com/office/drawing/2014/main" id="{0E2A1A59-312F-B599-61CF-1303670E5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4612" y="2789428"/>
            <a:ext cx="558776" cy="5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3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743D0C-4944-BD42-9F31-CAD54E00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287522"/>
            <a:ext cx="7600087" cy="369054"/>
          </a:xfrm>
        </p:spPr>
        <p:txBody>
          <a:bodyPr/>
          <a:lstStyle/>
          <a:p>
            <a:r>
              <a:rPr lang="en-US" dirty="0">
                <a:latin typeface="+mn-lt"/>
              </a:rPr>
              <a:t>Importance of Well-rounded Wellness Program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53F0E6-F5D2-1848-AD32-E7EBB115C6C6}"/>
              </a:ext>
            </a:extLst>
          </p:cNvPr>
          <p:cNvCxnSpPr>
            <a:cxnSpLocks/>
          </p:cNvCxnSpPr>
          <p:nvPr/>
        </p:nvCxnSpPr>
        <p:spPr>
          <a:xfrm>
            <a:off x="1280160" y="2185147"/>
            <a:ext cx="65836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54559C-C685-FA49-B20E-EB907EB7D451}"/>
              </a:ext>
            </a:extLst>
          </p:cNvPr>
          <p:cNvCxnSpPr>
            <a:cxnSpLocks/>
          </p:cNvCxnSpPr>
          <p:nvPr/>
        </p:nvCxnSpPr>
        <p:spPr>
          <a:xfrm>
            <a:off x="1280160" y="3502675"/>
            <a:ext cx="65836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14C9F4C-4BF5-D14D-B515-E07640E23C29}"/>
              </a:ext>
            </a:extLst>
          </p:cNvPr>
          <p:cNvSpPr txBox="1"/>
          <p:nvPr/>
        </p:nvSpPr>
        <p:spPr>
          <a:xfrm>
            <a:off x="1290323" y="1023125"/>
            <a:ext cx="3281677" cy="9509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4400" b="1" dirty="0">
                <a:solidFill>
                  <a:schemeClr val="accent3"/>
                </a:solidFill>
              </a:rPr>
              <a:t>89%</a:t>
            </a:r>
          </a:p>
          <a:p>
            <a:pPr algn="ctr" defTabSz="914369">
              <a:lnSpc>
                <a:spcPts val="1300"/>
              </a:lnSpc>
            </a:pPr>
            <a:r>
              <a:rPr lang="en-US" sz="1200" dirty="0">
                <a:solidFill>
                  <a:srgbClr val="6C6F70"/>
                </a:solidFill>
              </a:rPr>
              <a:t>See Positive ROI</a:t>
            </a:r>
            <a:endParaRPr lang="en-US" sz="4400" b="1" dirty="0">
              <a:solidFill>
                <a:srgbClr val="00A5B5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254857-88A8-FE34-D41C-FCE9838E2A08}"/>
              </a:ext>
            </a:extLst>
          </p:cNvPr>
          <p:cNvCxnSpPr>
            <a:cxnSpLocks/>
          </p:cNvCxnSpPr>
          <p:nvPr/>
        </p:nvCxnSpPr>
        <p:spPr>
          <a:xfrm>
            <a:off x="4572000" y="919166"/>
            <a:ext cx="0" cy="12550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90D1F5-544D-9A9D-55C4-EA73D76125F7}"/>
              </a:ext>
            </a:extLst>
          </p:cNvPr>
          <p:cNvCxnSpPr>
            <a:cxnSpLocks/>
          </p:cNvCxnSpPr>
          <p:nvPr/>
        </p:nvCxnSpPr>
        <p:spPr>
          <a:xfrm>
            <a:off x="4572000" y="3533901"/>
            <a:ext cx="0" cy="12550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876998-15E8-6C22-559E-9C441526F1E9}"/>
              </a:ext>
            </a:extLst>
          </p:cNvPr>
          <p:cNvCxnSpPr>
            <a:cxnSpLocks/>
          </p:cNvCxnSpPr>
          <p:nvPr/>
        </p:nvCxnSpPr>
        <p:spPr>
          <a:xfrm>
            <a:off x="3471333" y="2216374"/>
            <a:ext cx="0" cy="12550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6A0DDD-81D4-AA91-62FC-B8CEDF7C1715}"/>
              </a:ext>
            </a:extLst>
          </p:cNvPr>
          <p:cNvCxnSpPr>
            <a:cxnSpLocks/>
          </p:cNvCxnSpPr>
          <p:nvPr/>
        </p:nvCxnSpPr>
        <p:spPr>
          <a:xfrm>
            <a:off x="5662506" y="2216374"/>
            <a:ext cx="0" cy="12550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BE21C9-97A2-85F3-F27A-4EE0009C8283}"/>
              </a:ext>
            </a:extLst>
          </p:cNvPr>
          <p:cNvSpPr txBox="1"/>
          <p:nvPr/>
        </p:nvSpPr>
        <p:spPr>
          <a:xfrm>
            <a:off x="4572001" y="1023125"/>
            <a:ext cx="3281676" cy="9509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4400" b="1" dirty="0">
                <a:solidFill>
                  <a:schemeClr val="accent1"/>
                </a:solidFill>
              </a:rPr>
              <a:t>81%</a:t>
            </a:r>
          </a:p>
          <a:p>
            <a:pPr algn="ctr" defTabSz="914369">
              <a:lnSpc>
                <a:spcPts val="1300"/>
              </a:lnSpc>
            </a:pPr>
            <a:r>
              <a:rPr lang="en-US" sz="1200" dirty="0">
                <a:solidFill>
                  <a:srgbClr val="6C6F70"/>
                </a:solidFill>
              </a:rPr>
              <a:t>Employee Engagement</a:t>
            </a:r>
            <a:endParaRPr lang="en-US" sz="4400" b="1" dirty="0">
              <a:solidFill>
                <a:srgbClr val="00A5B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7E1A7-CB59-F775-0A0E-B55281FAC17F}"/>
              </a:ext>
            </a:extLst>
          </p:cNvPr>
          <p:cNvSpPr txBox="1"/>
          <p:nvPr/>
        </p:nvSpPr>
        <p:spPr>
          <a:xfrm>
            <a:off x="1290322" y="3644886"/>
            <a:ext cx="3281677" cy="9509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4400" b="1" dirty="0">
                <a:solidFill>
                  <a:schemeClr val="accent2"/>
                </a:solidFill>
              </a:rPr>
              <a:t>35%</a:t>
            </a:r>
          </a:p>
          <a:p>
            <a:pPr algn="ctr" defTabSz="914369">
              <a:lnSpc>
                <a:spcPts val="1300"/>
              </a:lnSpc>
            </a:pPr>
            <a:r>
              <a:rPr lang="en-US" sz="1200" dirty="0">
                <a:solidFill>
                  <a:srgbClr val="6C6F70"/>
                </a:solidFill>
              </a:rPr>
              <a:t>Customer Retention</a:t>
            </a:r>
            <a:endParaRPr lang="en-US" sz="4400" b="1" dirty="0">
              <a:solidFill>
                <a:srgbClr val="00A5B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871987-CA38-8553-FFEC-B1B15F52A2A7}"/>
              </a:ext>
            </a:extLst>
          </p:cNvPr>
          <p:cNvSpPr txBox="1"/>
          <p:nvPr/>
        </p:nvSpPr>
        <p:spPr>
          <a:xfrm>
            <a:off x="4571999" y="3644886"/>
            <a:ext cx="3291841" cy="9509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4400" b="1" dirty="0">
                <a:solidFill>
                  <a:srgbClr val="C00000"/>
                </a:solidFill>
              </a:rPr>
              <a:t>24%</a:t>
            </a:r>
          </a:p>
          <a:p>
            <a:pPr algn="ctr" defTabSz="914369">
              <a:lnSpc>
                <a:spcPts val="1300"/>
              </a:lnSpc>
            </a:pPr>
            <a:r>
              <a:rPr lang="en-US" sz="1200" dirty="0">
                <a:solidFill>
                  <a:srgbClr val="6C6F70"/>
                </a:solidFill>
              </a:rPr>
              <a:t>Overall Profitability</a:t>
            </a:r>
            <a:endParaRPr lang="en-US" sz="4400" b="1" dirty="0">
              <a:solidFill>
                <a:srgbClr val="00A5B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42A4D-0FFD-FE7A-2E3C-46DFC7B5D56B}"/>
              </a:ext>
            </a:extLst>
          </p:cNvPr>
          <p:cNvSpPr txBox="1"/>
          <p:nvPr/>
        </p:nvSpPr>
        <p:spPr>
          <a:xfrm>
            <a:off x="1280159" y="2364696"/>
            <a:ext cx="2191171" cy="9509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4400" b="1" dirty="0">
                <a:solidFill>
                  <a:schemeClr val="accent5"/>
                </a:solidFill>
              </a:rPr>
              <a:t>48%</a:t>
            </a:r>
          </a:p>
          <a:p>
            <a:pPr algn="ctr" defTabSz="914369">
              <a:lnSpc>
                <a:spcPts val="1300"/>
              </a:lnSpc>
            </a:pPr>
            <a:r>
              <a:rPr lang="en-US" sz="1200" dirty="0">
                <a:solidFill>
                  <a:srgbClr val="6C6F70"/>
                </a:solidFill>
              </a:rPr>
              <a:t>Reduction in Burnout</a:t>
            </a:r>
            <a:endParaRPr lang="en-US" sz="4400" b="1" dirty="0">
              <a:solidFill>
                <a:srgbClr val="00A5B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044B9-A1B5-BDAA-CF09-CBB49CD412B7}"/>
              </a:ext>
            </a:extLst>
          </p:cNvPr>
          <p:cNvSpPr txBox="1"/>
          <p:nvPr/>
        </p:nvSpPr>
        <p:spPr>
          <a:xfrm>
            <a:off x="3471334" y="2364695"/>
            <a:ext cx="2191172" cy="9509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4400" b="1" dirty="0">
                <a:solidFill>
                  <a:schemeClr val="accent4"/>
                </a:solidFill>
              </a:rPr>
              <a:t>67%</a:t>
            </a:r>
          </a:p>
          <a:p>
            <a:pPr algn="ctr" defTabSz="914369">
              <a:lnSpc>
                <a:spcPts val="1300"/>
              </a:lnSpc>
            </a:pPr>
            <a:r>
              <a:rPr lang="en-US" sz="1200" dirty="0">
                <a:solidFill>
                  <a:srgbClr val="6C6F70"/>
                </a:solidFill>
              </a:rPr>
              <a:t>Increased Retention</a:t>
            </a:r>
            <a:endParaRPr lang="en-US" sz="4400" b="1" dirty="0">
              <a:solidFill>
                <a:srgbClr val="00A5B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735875-AB80-DDE5-60C8-A9E4FBB14010}"/>
              </a:ext>
            </a:extLst>
          </p:cNvPr>
          <p:cNvSpPr txBox="1"/>
          <p:nvPr/>
        </p:nvSpPr>
        <p:spPr>
          <a:xfrm>
            <a:off x="5662504" y="2364696"/>
            <a:ext cx="2191172" cy="9509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48%</a:t>
            </a:r>
          </a:p>
          <a:p>
            <a:pPr algn="ctr" defTabSz="914369">
              <a:lnSpc>
                <a:spcPts val="1300"/>
              </a:lnSpc>
            </a:pPr>
            <a:r>
              <a:rPr lang="en-US" sz="1200" dirty="0">
                <a:solidFill>
                  <a:srgbClr val="6C6F70"/>
                </a:solidFill>
              </a:rPr>
              <a:t>Customer Satisfaction</a:t>
            </a:r>
            <a:endParaRPr lang="en-US" sz="4400" b="1" dirty="0">
              <a:solidFill>
                <a:srgbClr val="00A5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7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7B975C0-4C44-6441-A7BD-929FF87262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7D6247-4988-AB45-809F-FE08B919E82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98CB7-93D6-A140-ADF0-3B4E17ED3D40}"/>
              </a:ext>
            </a:extLst>
          </p:cNvPr>
          <p:cNvSpPr txBox="1"/>
          <p:nvPr/>
        </p:nvSpPr>
        <p:spPr>
          <a:xfrm>
            <a:off x="2309503" y="2153213"/>
            <a:ext cx="5740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QUESTIONS?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BA131-8B9E-2140-AB52-D761699649CC}"/>
              </a:ext>
            </a:extLst>
          </p:cNvPr>
          <p:cNvGrpSpPr/>
          <p:nvPr/>
        </p:nvGrpSpPr>
        <p:grpSpPr>
          <a:xfrm>
            <a:off x="1940707" y="1766026"/>
            <a:ext cx="1717688" cy="1629474"/>
            <a:chOff x="5580183" y="4525108"/>
            <a:chExt cx="4683576" cy="444304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3E670F1-B0D4-4F44-B345-A05D71E2869A}"/>
                </a:ext>
              </a:extLst>
            </p:cNvPr>
            <p:cNvCxnSpPr/>
            <p:nvPr/>
          </p:nvCxnSpPr>
          <p:spPr>
            <a:xfrm>
              <a:off x="5580183" y="8944708"/>
              <a:ext cx="468357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52AC0F-E268-A342-A744-7EB9D92A767E}"/>
                </a:ext>
              </a:extLst>
            </p:cNvPr>
            <p:cNvCxnSpPr/>
            <p:nvPr/>
          </p:nvCxnSpPr>
          <p:spPr>
            <a:xfrm flipV="1">
              <a:off x="10263759" y="7716127"/>
              <a:ext cx="0" cy="125202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69B829-FB62-624B-8ECC-B87A55FD7D3D}"/>
                </a:ext>
              </a:extLst>
            </p:cNvPr>
            <p:cNvCxnSpPr/>
            <p:nvPr/>
          </p:nvCxnSpPr>
          <p:spPr>
            <a:xfrm>
              <a:off x="5580183" y="4548554"/>
              <a:ext cx="468357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96EB35-4B9B-9343-8797-F770D312EA45}"/>
                </a:ext>
              </a:extLst>
            </p:cNvPr>
            <p:cNvCxnSpPr/>
            <p:nvPr/>
          </p:nvCxnSpPr>
          <p:spPr>
            <a:xfrm flipV="1">
              <a:off x="5603629" y="4525108"/>
              <a:ext cx="0" cy="4419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BAE75DA-24AA-2C45-96CB-930B30DDE8EF}"/>
                </a:ext>
              </a:extLst>
            </p:cNvPr>
            <p:cNvCxnSpPr/>
            <p:nvPr/>
          </p:nvCxnSpPr>
          <p:spPr>
            <a:xfrm flipV="1">
              <a:off x="10263759" y="4525108"/>
              <a:ext cx="0" cy="125202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5B79BC-57D2-8C6E-C1FE-63C4A2C0B49C}"/>
              </a:ext>
            </a:extLst>
          </p:cNvPr>
          <p:cNvSpPr txBox="1">
            <a:spLocks/>
          </p:cNvSpPr>
          <p:nvPr/>
        </p:nvSpPr>
        <p:spPr>
          <a:xfrm>
            <a:off x="4978713" y="2876487"/>
            <a:ext cx="2656678" cy="2769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Open Sans" panose="020B0606030504020204" pitchFamily="34" charset="0"/>
                <a:cs typeface="Arial" panose="020B0604020202020204" pitchFamily="34" charset="0"/>
              </a:rPr>
              <a:t>partnergrowth@vensure.com</a:t>
            </a:r>
          </a:p>
        </p:txBody>
      </p:sp>
    </p:spTree>
    <p:extLst>
      <p:ext uri="{BB962C8B-B14F-4D97-AF65-F5344CB8AC3E}">
        <p14:creationId xmlns:p14="http://schemas.microsoft.com/office/powerpoint/2010/main" val="116659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329C4A-FEF5-8E4B-AFFE-F2E58921A6ED}"/>
              </a:ext>
            </a:extLst>
          </p:cNvPr>
          <p:cNvGrpSpPr/>
          <p:nvPr/>
        </p:nvGrpSpPr>
        <p:grpSpPr>
          <a:xfrm>
            <a:off x="-1" y="0"/>
            <a:ext cx="3988419" cy="5143500"/>
            <a:chOff x="0" y="0"/>
            <a:chExt cx="4039812" cy="5143500"/>
          </a:xfrm>
        </p:grpSpPr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76630B3D-8922-1F43-B455-FE8C19EA867A}"/>
                </a:ext>
              </a:extLst>
            </p:cNvPr>
            <p:cNvSpPr/>
            <p:nvPr/>
          </p:nvSpPr>
          <p:spPr>
            <a:xfrm>
              <a:off x="110111" y="0"/>
              <a:ext cx="3929701" cy="5143500"/>
            </a:xfrm>
            <a:custGeom>
              <a:avLst/>
              <a:gdLst>
                <a:gd name="connsiteX0" fmla="*/ 0 w 3929701"/>
                <a:gd name="connsiteY0" fmla="*/ 0 h 5143500"/>
                <a:gd name="connsiteX1" fmla="*/ 3525500 w 3929701"/>
                <a:gd name="connsiteY1" fmla="*/ 0 h 5143500"/>
                <a:gd name="connsiteX2" fmla="*/ 3493111 w 3929701"/>
                <a:gd name="connsiteY2" fmla="*/ 56160 h 5143500"/>
                <a:gd name="connsiteX3" fmla="*/ 3233513 w 3929701"/>
                <a:gd name="connsiteY3" fmla="*/ 3221835 h 5143500"/>
                <a:gd name="connsiteX4" fmla="*/ 3798129 w 3929701"/>
                <a:gd name="connsiteY4" fmla="*/ 4903297 h 5143500"/>
                <a:gd name="connsiteX5" fmla="*/ 3929701 w 3929701"/>
                <a:gd name="connsiteY5" fmla="*/ 5143500 h 5143500"/>
                <a:gd name="connsiteX6" fmla="*/ 0 w 3929701"/>
                <a:gd name="connsiteY6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701" h="5143500">
                  <a:moveTo>
                    <a:pt x="0" y="0"/>
                  </a:moveTo>
                  <a:lnTo>
                    <a:pt x="3525500" y="0"/>
                  </a:lnTo>
                  <a:lnTo>
                    <a:pt x="3493111" y="56160"/>
                  </a:lnTo>
                  <a:cubicBezTo>
                    <a:pt x="3111631" y="805217"/>
                    <a:pt x="2991404" y="1971885"/>
                    <a:pt x="3233513" y="3221835"/>
                  </a:cubicBezTo>
                  <a:cubicBezTo>
                    <a:pt x="3354568" y="3846810"/>
                    <a:pt x="3551882" y="4418647"/>
                    <a:pt x="3798129" y="4903297"/>
                  </a:cubicBezTo>
                  <a:lnTo>
                    <a:pt x="3929701" y="5143500"/>
                  </a:lnTo>
                  <a:lnTo>
                    <a:pt x="0" y="5143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835461AA-5178-4F49-BE72-56CA3CB8194B}"/>
                </a:ext>
              </a:extLst>
            </p:cNvPr>
            <p:cNvSpPr/>
            <p:nvPr/>
          </p:nvSpPr>
          <p:spPr>
            <a:xfrm>
              <a:off x="0" y="0"/>
              <a:ext cx="3929701" cy="5143500"/>
            </a:xfrm>
            <a:custGeom>
              <a:avLst/>
              <a:gdLst>
                <a:gd name="connsiteX0" fmla="*/ 0 w 3929701"/>
                <a:gd name="connsiteY0" fmla="*/ 0 h 5143500"/>
                <a:gd name="connsiteX1" fmla="*/ 3525500 w 3929701"/>
                <a:gd name="connsiteY1" fmla="*/ 0 h 5143500"/>
                <a:gd name="connsiteX2" fmla="*/ 3493111 w 3929701"/>
                <a:gd name="connsiteY2" fmla="*/ 56160 h 5143500"/>
                <a:gd name="connsiteX3" fmla="*/ 3233513 w 3929701"/>
                <a:gd name="connsiteY3" fmla="*/ 3221835 h 5143500"/>
                <a:gd name="connsiteX4" fmla="*/ 3798129 w 3929701"/>
                <a:gd name="connsiteY4" fmla="*/ 4903297 h 5143500"/>
                <a:gd name="connsiteX5" fmla="*/ 3929701 w 3929701"/>
                <a:gd name="connsiteY5" fmla="*/ 5143500 h 5143500"/>
                <a:gd name="connsiteX6" fmla="*/ 0 w 3929701"/>
                <a:gd name="connsiteY6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701" h="5143500">
                  <a:moveTo>
                    <a:pt x="0" y="0"/>
                  </a:moveTo>
                  <a:lnTo>
                    <a:pt x="3525500" y="0"/>
                  </a:lnTo>
                  <a:lnTo>
                    <a:pt x="3493111" y="56160"/>
                  </a:lnTo>
                  <a:cubicBezTo>
                    <a:pt x="3111631" y="805217"/>
                    <a:pt x="2991404" y="1971885"/>
                    <a:pt x="3233513" y="3221835"/>
                  </a:cubicBezTo>
                  <a:cubicBezTo>
                    <a:pt x="3354568" y="3846810"/>
                    <a:pt x="3551882" y="4418647"/>
                    <a:pt x="3798129" y="4903297"/>
                  </a:cubicBezTo>
                  <a:lnTo>
                    <a:pt x="3929701" y="5143500"/>
                  </a:lnTo>
                  <a:lnTo>
                    <a:pt x="0" y="5143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3CCC575-3CF7-324A-9539-F9CF791C9F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3" r="-2"/>
          <a:stretch/>
        </p:blipFill>
        <p:spPr>
          <a:xfrm>
            <a:off x="0" y="0"/>
            <a:ext cx="2517126" cy="5135386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E44C51B1-B432-1649-A161-D5CE893948D0}"/>
              </a:ext>
            </a:extLst>
          </p:cNvPr>
          <p:cNvSpPr txBox="1">
            <a:spLocks/>
          </p:cNvSpPr>
          <p:nvPr/>
        </p:nvSpPr>
        <p:spPr>
          <a:xfrm>
            <a:off x="604395" y="1813057"/>
            <a:ext cx="2384087" cy="15092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78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 sz="3200" spc="0" dirty="0">
                <a:solidFill>
                  <a:schemeClr val="accent3"/>
                </a:solidFill>
              </a:rPr>
              <a:t>Today’s</a:t>
            </a:r>
          </a:p>
          <a:p>
            <a:r>
              <a:rPr lang="en-US" sz="3200" spc="0" dirty="0">
                <a:solidFill>
                  <a:schemeClr val="accent3"/>
                </a:solidFill>
              </a:rPr>
              <a:t>Partner Highlight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425786-A97B-990D-10E2-EE2C1ED42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0950" y="1972052"/>
            <a:ext cx="4612658" cy="11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5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4">
            <a:extLst>
              <a:ext uri="{FF2B5EF4-FFF2-40B4-BE49-F238E27FC236}">
                <a16:creationId xmlns:a16="http://schemas.microsoft.com/office/drawing/2014/main" id="{5B0A978A-2BD4-9045-BE5D-73C274369B93}"/>
              </a:ext>
            </a:extLst>
          </p:cNvPr>
          <p:cNvSpPr txBox="1">
            <a:spLocks/>
          </p:cNvSpPr>
          <p:nvPr/>
        </p:nvSpPr>
        <p:spPr>
          <a:xfrm>
            <a:off x="458496" y="294197"/>
            <a:ext cx="4193017" cy="14834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0000"/>
                </a:solidFill>
                <a:latin typeface="Merriweather Regular"/>
                <a:ea typeface="+mj-ea"/>
                <a:cs typeface="Merriweather Regular"/>
              </a:defRPr>
            </a:lvl1pPr>
          </a:lstStyle>
          <a:p>
            <a:pPr>
              <a:lnSpc>
                <a:spcPts val="4400"/>
              </a:lnSpc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Thank you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r>
              <a:rPr lang="en-US" sz="4400" b="1" dirty="0">
                <a:solidFill>
                  <a:schemeClr val="bg1"/>
                </a:solidFill>
                <a:latin typeface="+mj-lt"/>
              </a:rPr>
              <a:t>for your time.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CD843-46C1-6E41-AD9E-C1907C70F836}"/>
              </a:ext>
            </a:extLst>
          </p:cNvPr>
          <p:cNvSpPr txBox="1"/>
          <p:nvPr/>
        </p:nvSpPr>
        <p:spPr>
          <a:xfrm>
            <a:off x="397867" y="3921777"/>
            <a:ext cx="3053038" cy="830997"/>
          </a:xfrm>
          <a:prstGeom prst="rect">
            <a:avLst/>
          </a:prstGeom>
          <a:noFill/>
        </p:spPr>
        <p:txBody>
          <a:bodyPr wrap="square" lIns="182880" tIns="182880" rIns="182880" bIns="182880" rtlCol="0" anchor="b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contact partnergrowth@vensure.com.</a:t>
            </a:r>
          </a:p>
        </p:txBody>
      </p:sp>
    </p:spTree>
    <p:extLst>
      <p:ext uri="{BB962C8B-B14F-4D97-AF65-F5344CB8AC3E}">
        <p14:creationId xmlns:p14="http://schemas.microsoft.com/office/powerpoint/2010/main" val="296416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B695202-7599-4D44-BAC7-B857D07929CF}"/>
              </a:ext>
            </a:extLst>
          </p:cNvPr>
          <p:cNvSpPr/>
          <p:nvPr/>
        </p:nvSpPr>
        <p:spPr>
          <a:xfrm>
            <a:off x="1190" y="614032"/>
            <a:ext cx="9141619" cy="3915438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Source Sans Pro Light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2E5552-0390-1F44-BD4E-889A3895F0D5}"/>
              </a:ext>
            </a:extLst>
          </p:cNvPr>
          <p:cNvSpPr/>
          <p:nvPr/>
        </p:nvSpPr>
        <p:spPr>
          <a:xfrm>
            <a:off x="6385220" y="986168"/>
            <a:ext cx="2207942" cy="316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Source Sans Pro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349" y="1405890"/>
            <a:ext cx="156805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Guest Presenter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985" y="1105757"/>
            <a:ext cx="461754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  <a:ea typeface="Source Sans Pro" charset="0"/>
                <a:cs typeface="Arial" panose="020B0604020202020204" pitchFamily="34" charset="0"/>
              </a:rPr>
              <a:t>Darcy </a:t>
            </a:r>
            <a:r>
              <a:rPr lang="en-US" b="1" dirty="0" err="1">
                <a:solidFill>
                  <a:schemeClr val="accent1"/>
                </a:solidFill>
                <a:latin typeface="+mj-lt"/>
                <a:ea typeface="Source Sans Pro" charset="0"/>
                <a:cs typeface="Arial" panose="020B0604020202020204" pitchFamily="34" charset="0"/>
              </a:rPr>
              <a:t>Tuer</a:t>
            </a:r>
            <a:r>
              <a:rPr lang="en-US" b="1" dirty="0">
                <a:solidFill>
                  <a:schemeClr val="accent1"/>
                </a:solidFill>
                <a:latin typeface="+mj-lt"/>
                <a:ea typeface="Source Sans Pro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+mj-lt"/>
                <a:ea typeface="Source Sans Pro" charset="0"/>
                <a:cs typeface="Arial" panose="020B0604020202020204" pitchFamily="34" charset="0"/>
              </a:rPr>
              <a:t>ZayZoon</a:t>
            </a:r>
            <a:r>
              <a:rPr lang="en-US" b="1" dirty="0">
                <a:solidFill>
                  <a:schemeClr val="accent1"/>
                </a:solidFill>
                <a:latin typeface="+mj-lt"/>
                <a:ea typeface="Source Sans Pro" charset="0"/>
                <a:cs typeface="Arial" panose="020B0604020202020204" pitchFamily="34" charset="0"/>
              </a:rPr>
              <a:t> Co-Founder &amp; CEO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35007" y="2032378"/>
            <a:ext cx="5400566" cy="1987171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00" dirty="0"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Darcy </a:t>
            </a:r>
            <a:r>
              <a:rPr lang="en-US" sz="1200" dirty="0" err="1"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Tuer</a:t>
            </a:r>
            <a:r>
              <a:rPr lang="en-US" sz="1200" dirty="0"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 is </a:t>
            </a:r>
            <a:r>
              <a:rPr lang="en-US" sz="1200" dirty="0" err="1"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ZayZoon's</a:t>
            </a:r>
            <a:r>
              <a:rPr lang="en-US" sz="1200" dirty="0"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 Co-Founder and CEO, who grew up in Calgary and Edmonton and started his first tech company in 2000. Also the Co-founder and previous President of </a:t>
            </a:r>
            <a:r>
              <a:rPr lang="en-US" sz="1200" dirty="0" err="1"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Spira</a:t>
            </a:r>
            <a:r>
              <a:rPr lang="en-US" sz="1200" dirty="0"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 Data Corp. for 11 years, he founded his first software company, Halo Networks, in 2000 while studying electrical engineering at the University of Alberta. As a man with a heart of gold, Darcy serves as Past-Chair on the board of the Missing Children’s Society of Canada and has been a Director since 2011.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309C3A2-B065-5248-8E79-B7406C9B71A1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296" y="1105756"/>
            <a:ext cx="2003404" cy="291379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49A054-38F5-CDE8-B9F5-9D576F9EE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5092DE8-BD17-6A4E-A96B-1216C37B2D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0" y="8114"/>
            <a:ext cx="2764061" cy="5135386"/>
          </a:xfrm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DCD18A6-EB0E-1845-BC7B-0EF0B3D9BF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067" y="0"/>
            <a:ext cx="4057933" cy="5143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05BEC8-C78E-A941-9072-A51FF77D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9" y="317502"/>
            <a:ext cx="4227571" cy="369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2022 Overview</a:t>
            </a:r>
            <a:br>
              <a:rPr lang="en-US" dirty="0"/>
            </a:br>
            <a:r>
              <a:rPr lang="en-US" sz="1600" dirty="0">
                <a:solidFill>
                  <a:schemeClr val="tx2"/>
                </a:solidFill>
              </a:rPr>
              <a:t>2022 Presented a Very Different Dynamic Than Most Employers Are Used To</a:t>
            </a:r>
            <a:br>
              <a:rPr lang="en-US" sz="1400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0ACCA-63DF-A54E-9018-F104C6BB6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29" y="1619112"/>
            <a:ext cx="4389213" cy="2572094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US" b="1" dirty="0">
                <a:solidFill>
                  <a:schemeClr val="accent1"/>
                </a:solidFill>
              </a:rPr>
              <a:t>01.</a:t>
            </a:r>
            <a:r>
              <a:rPr lang="en-US" dirty="0"/>
              <a:t>  Labor Force Participation</a:t>
            </a:r>
          </a:p>
          <a:p>
            <a:pPr>
              <a:lnSpc>
                <a:spcPct val="300000"/>
              </a:lnSpc>
            </a:pPr>
            <a:r>
              <a:rPr lang="en-US" b="1" dirty="0">
                <a:solidFill>
                  <a:schemeClr val="accent1"/>
                </a:solidFill>
              </a:rPr>
              <a:t>02.</a:t>
            </a:r>
            <a:r>
              <a:rPr lang="en-US" dirty="0"/>
              <a:t>  Job Openings</a:t>
            </a:r>
          </a:p>
          <a:p>
            <a:pPr>
              <a:lnSpc>
                <a:spcPct val="300000"/>
              </a:lnSpc>
            </a:pPr>
            <a:r>
              <a:rPr lang="en-US" b="1" dirty="0">
                <a:solidFill>
                  <a:schemeClr val="accent1"/>
                </a:solidFill>
              </a:rPr>
              <a:t>03.</a:t>
            </a:r>
            <a:r>
              <a:rPr lang="en-US" dirty="0"/>
              <a:t>  </a:t>
            </a:r>
            <a:r>
              <a:rPr lang="en-US" spc="-20" dirty="0"/>
              <a:t>Great Resignation aka The Great Re-shuffle</a:t>
            </a:r>
          </a:p>
        </p:txBody>
      </p:sp>
    </p:spTree>
    <p:extLst>
      <p:ext uri="{BB962C8B-B14F-4D97-AF65-F5344CB8AC3E}">
        <p14:creationId xmlns:p14="http://schemas.microsoft.com/office/powerpoint/2010/main" val="32733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743D0C-4944-BD42-9F31-CAD54E00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People First–Perks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61B7E-3025-0643-B301-289C6FEDFE40}"/>
              </a:ext>
            </a:extLst>
          </p:cNvPr>
          <p:cNvSpPr txBox="1"/>
          <p:nvPr/>
        </p:nvSpPr>
        <p:spPr>
          <a:xfrm>
            <a:off x="6056135" y="899889"/>
            <a:ext cx="1920766" cy="1541173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ctr" defTabSz="914369">
              <a:lnSpc>
                <a:spcPct val="85000"/>
              </a:lnSpc>
            </a:pPr>
            <a:r>
              <a:rPr lang="en-US" sz="2400" b="1" spc="80" dirty="0">
                <a:solidFill>
                  <a:schemeClr val="accent1"/>
                </a:solidFill>
              </a:rPr>
              <a:t>Nearly</a:t>
            </a:r>
          </a:p>
          <a:p>
            <a:pPr algn="ctr" defTabSz="914369">
              <a:lnSpc>
                <a:spcPct val="85000"/>
              </a:lnSpc>
            </a:pPr>
            <a:r>
              <a:rPr lang="en-US" sz="4400" b="1" spc="-150" dirty="0">
                <a:solidFill>
                  <a:schemeClr val="accent1"/>
                </a:solidFill>
              </a:rPr>
              <a:t>75%</a:t>
            </a:r>
          </a:p>
          <a:p>
            <a:pPr algn="ctr" defTabSz="914369">
              <a:lnSpc>
                <a:spcPts val="1300"/>
              </a:lnSpc>
            </a:pPr>
            <a:r>
              <a:rPr lang="en-US" sz="1200" spc="-20" dirty="0">
                <a:solidFill>
                  <a:srgbClr val="6C6F70"/>
                </a:solidFill>
              </a:rPr>
              <a:t>Stressed About Their Finances Due to High Inflation and Market Volatility</a:t>
            </a:r>
            <a:endParaRPr lang="en-US" sz="4400" b="1" spc="-20" dirty="0">
              <a:solidFill>
                <a:srgbClr val="00A5B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4CE3A4-E596-104A-BFC3-669950A54DF1}"/>
              </a:ext>
            </a:extLst>
          </p:cNvPr>
          <p:cNvSpPr txBox="1"/>
          <p:nvPr/>
        </p:nvSpPr>
        <p:spPr>
          <a:xfrm>
            <a:off x="2087932" y="1202398"/>
            <a:ext cx="3830378" cy="93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9"/>
            <a:r>
              <a:rPr lang="en-US" sz="4400" b="1" spc="-200" dirty="0">
                <a:solidFill>
                  <a:schemeClr val="accent3"/>
                </a:solidFill>
              </a:rPr>
              <a:t>51% </a:t>
            </a:r>
            <a:r>
              <a:rPr lang="en-US" sz="3200" b="1" spc="-150" dirty="0">
                <a:solidFill>
                  <a:schemeClr val="accent3"/>
                </a:solidFill>
              </a:rPr>
              <a:t>of Employees</a:t>
            </a:r>
          </a:p>
          <a:p>
            <a:pPr algn="ctr" defTabSz="914369">
              <a:lnSpc>
                <a:spcPts val="1300"/>
              </a:lnSpc>
            </a:pPr>
            <a:r>
              <a:rPr lang="en-US" sz="1200" dirty="0">
                <a:solidFill>
                  <a:srgbClr val="6C6F70"/>
                </a:solidFill>
              </a:rPr>
              <a:t>Experienced Worsening Mental Health</a:t>
            </a:r>
            <a:endParaRPr lang="en-US" sz="4400" b="1" dirty="0">
              <a:solidFill>
                <a:srgbClr val="00A5B5"/>
              </a:solidFill>
            </a:endParaRPr>
          </a:p>
        </p:txBody>
      </p:sp>
      <p:grpSp>
        <p:nvGrpSpPr>
          <p:cNvPr id="2" name="Graphic 12">
            <a:extLst>
              <a:ext uri="{FF2B5EF4-FFF2-40B4-BE49-F238E27FC236}">
                <a16:creationId xmlns:a16="http://schemas.microsoft.com/office/drawing/2014/main" id="{46F2962E-74AE-BEF6-D0EE-9991E839DF88}"/>
              </a:ext>
            </a:extLst>
          </p:cNvPr>
          <p:cNvGrpSpPr/>
          <p:nvPr/>
        </p:nvGrpSpPr>
        <p:grpSpPr>
          <a:xfrm>
            <a:off x="1250038" y="1354640"/>
            <a:ext cx="792329" cy="631671"/>
            <a:chOff x="1519335" y="1266555"/>
            <a:chExt cx="803766" cy="640789"/>
          </a:xfrm>
          <a:solidFill>
            <a:schemeClr val="bg2">
              <a:lumMod val="90000"/>
            </a:scheme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7E934FF-DBEF-EE07-4936-61EE24C0F63C}"/>
                </a:ext>
              </a:extLst>
            </p:cNvPr>
            <p:cNvSpPr/>
            <p:nvPr/>
          </p:nvSpPr>
          <p:spPr>
            <a:xfrm>
              <a:off x="1538256" y="1266555"/>
              <a:ext cx="156413" cy="156413"/>
            </a:xfrm>
            <a:custGeom>
              <a:avLst/>
              <a:gdLst>
                <a:gd name="connsiteX0" fmla="*/ 156413 w 156413"/>
                <a:gd name="connsiteY0" fmla="*/ 78207 h 156413"/>
                <a:gd name="connsiteX1" fmla="*/ 78207 w 156413"/>
                <a:gd name="connsiteY1" fmla="*/ 156413 h 156413"/>
                <a:gd name="connsiteX2" fmla="*/ 0 w 156413"/>
                <a:gd name="connsiteY2" fmla="*/ 78207 h 156413"/>
                <a:gd name="connsiteX3" fmla="*/ 78207 w 156413"/>
                <a:gd name="connsiteY3" fmla="*/ 0 h 156413"/>
                <a:gd name="connsiteX4" fmla="*/ 156413 w 156413"/>
                <a:gd name="connsiteY4" fmla="*/ 78207 h 15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13" h="156413">
                  <a:moveTo>
                    <a:pt x="156413" y="78207"/>
                  </a:moveTo>
                  <a:cubicBezTo>
                    <a:pt x="156413" y="121399"/>
                    <a:pt x="121399" y="156413"/>
                    <a:pt x="78207" y="156413"/>
                  </a:cubicBezTo>
                  <a:cubicBezTo>
                    <a:pt x="35014" y="156413"/>
                    <a:pt x="0" y="121399"/>
                    <a:pt x="0" y="78207"/>
                  </a:cubicBezTo>
                  <a:cubicBezTo>
                    <a:pt x="0" y="35014"/>
                    <a:pt x="35014" y="0"/>
                    <a:pt x="78207" y="0"/>
                  </a:cubicBezTo>
                  <a:cubicBezTo>
                    <a:pt x="121399" y="0"/>
                    <a:pt x="156413" y="35014"/>
                    <a:pt x="156413" y="7820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369CD8-2F77-01CA-3429-EB7676B48D69}"/>
                </a:ext>
              </a:extLst>
            </p:cNvPr>
            <p:cNvSpPr/>
            <p:nvPr/>
          </p:nvSpPr>
          <p:spPr>
            <a:xfrm>
              <a:off x="1519335" y="1431798"/>
              <a:ext cx="190727" cy="475546"/>
            </a:xfrm>
            <a:custGeom>
              <a:avLst/>
              <a:gdLst>
                <a:gd name="connsiteX0" fmla="*/ 156413 w 190727"/>
                <a:gd name="connsiteY0" fmla="*/ 0 h 475546"/>
                <a:gd name="connsiteX1" fmla="*/ 36581 w 190727"/>
                <a:gd name="connsiteY1" fmla="*/ 0 h 475546"/>
                <a:gd name="connsiteX2" fmla="*/ 0 w 190727"/>
                <a:gd name="connsiteY2" fmla="*/ 36580 h 475546"/>
                <a:gd name="connsiteX3" fmla="*/ 0 w 190727"/>
                <a:gd name="connsiteY3" fmla="*/ 244711 h 475546"/>
                <a:gd name="connsiteX4" fmla="*/ 35319 w 190727"/>
                <a:gd name="connsiteY4" fmla="*/ 281292 h 475546"/>
                <a:gd name="connsiteX5" fmla="*/ 35319 w 190727"/>
                <a:gd name="connsiteY5" fmla="*/ 438966 h 475546"/>
                <a:gd name="connsiteX6" fmla="*/ 70638 w 190727"/>
                <a:gd name="connsiteY6" fmla="*/ 475547 h 475546"/>
                <a:gd name="connsiteX7" fmla="*/ 119833 w 190727"/>
                <a:gd name="connsiteY7" fmla="*/ 475547 h 475546"/>
                <a:gd name="connsiteX8" fmla="*/ 155152 w 190727"/>
                <a:gd name="connsiteY8" fmla="*/ 438966 h 475546"/>
                <a:gd name="connsiteX9" fmla="*/ 155152 w 190727"/>
                <a:gd name="connsiteY9" fmla="*/ 281292 h 475546"/>
                <a:gd name="connsiteX10" fmla="*/ 190471 w 190727"/>
                <a:gd name="connsiteY10" fmla="*/ 244711 h 475546"/>
                <a:gd name="connsiteX11" fmla="*/ 190471 w 190727"/>
                <a:gd name="connsiteY11" fmla="*/ 36580 h 475546"/>
                <a:gd name="connsiteX12" fmla="*/ 156413 w 190727"/>
                <a:gd name="connsiteY12" fmla="*/ 0 h 47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727" h="475546">
                  <a:moveTo>
                    <a:pt x="156413" y="0"/>
                  </a:moveTo>
                  <a:lnTo>
                    <a:pt x="36581" y="0"/>
                  </a:lnTo>
                  <a:cubicBezTo>
                    <a:pt x="16398" y="0"/>
                    <a:pt x="0" y="16398"/>
                    <a:pt x="0" y="36580"/>
                  </a:cubicBezTo>
                  <a:lnTo>
                    <a:pt x="0" y="244711"/>
                  </a:lnTo>
                  <a:cubicBezTo>
                    <a:pt x="0" y="264893"/>
                    <a:pt x="16398" y="281292"/>
                    <a:pt x="35319" y="281292"/>
                  </a:cubicBezTo>
                  <a:lnTo>
                    <a:pt x="35319" y="438966"/>
                  </a:lnTo>
                  <a:cubicBezTo>
                    <a:pt x="35319" y="459148"/>
                    <a:pt x="51717" y="475547"/>
                    <a:pt x="70638" y="475547"/>
                  </a:cubicBezTo>
                  <a:lnTo>
                    <a:pt x="119833" y="475547"/>
                  </a:lnTo>
                  <a:cubicBezTo>
                    <a:pt x="140015" y="475547"/>
                    <a:pt x="155152" y="459148"/>
                    <a:pt x="155152" y="438966"/>
                  </a:cubicBezTo>
                  <a:lnTo>
                    <a:pt x="155152" y="281292"/>
                  </a:lnTo>
                  <a:cubicBezTo>
                    <a:pt x="175334" y="281292"/>
                    <a:pt x="190471" y="264893"/>
                    <a:pt x="190471" y="244711"/>
                  </a:cubicBezTo>
                  <a:lnTo>
                    <a:pt x="190471" y="36580"/>
                  </a:lnTo>
                  <a:cubicBezTo>
                    <a:pt x="192994" y="16398"/>
                    <a:pt x="176596" y="0"/>
                    <a:pt x="1564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236AC2-5965-B641-E5CA-B0AB498DB2FA}"/>
                </a:ext>
              </a:extLst>
            </p:cNvPr>
            <p:cNvSpPr/>
            <p:nvPr/>
          </p:nvSpPr>
          <p:spPr>
            <a:xfrm>
              <a:off x="1742602" y="1266555"/>
              <a:ext cx="156413" cy="156413"/>
            </a:xfrm>
            <a:custGeom>
              <a:avLst/>
              <a:gdLst>
                <a:gd name="connsiteX0" fmla="*/ 156413 w 156413"/>
                <a:gd name="connsiteY0" fmla="*/ 78207 h 156413"/>
                <a:gd name="connsiteX1" fmla="*/ 78207 w 156413"/>
                <a:gd name="connsiteY1" fmla="*/ 156413 h 156413"/>
                <a:gd name="connsiteX2" fmla="*/ 0 w 156413"/>
                <a:gd name="connsiteY2" fmla="*/ 78207 h 156413"/>
                <a:gd name="connsiteX3" fmla="*/ 78207 w 156413"/>
                <a:gd name="connsiteY3" fmla="*/ 0 h 156413"/>
                <a:gd name="connsiteX4" fmla="*/ 156413 w 156413"/>
                <a:gd name="connsiteY4" fmla="*/ 78207 h 15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13" h="156413">
                  <a:moveTo>
                    <a:pt x="156413" y="78207"/>
                  </a:moveTo>
                  <a:cubicBezTo>
                    <a:pt x="156413" y="121399"/>
                    <a:pt x="121399" y="156413"/>
                    <a:pt x="78207" y="156413"/>
                  </a:cubicBezTo>
                  <a:cubicBezTo>
                    <a:pt x="35014" y="156413"/>
                    <a:pt x="0" y="121399"/>
                    <a:pt x="0" y="78207"/>
                  </a:cubicBezTo>
                  <a:cubicBezTo>
                    <a:pt x="0" y="35014"/>
                    <a:pt x="35014" y="0"/>
                    <a:pt x="78207" y="0"/>
                  </a:cubicBezTo>
                  <a:cubicBezTo>
                    <a:pt x="121399" y="0"/>
                    <a:pt x="156413" y="35014"/>
                    <a:pt x="156413" y="7820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FB4DF0-E032-41E9-D337-DE70AFF97BF6}"/>
                </a:ext>
              </a:extLst>
            </p:cNvPr>
            <p:cNvSpPr/>
            <p:nvPr/>
          </p:nvSpPr>
          <p:spPr>
            <a:xfrm>
              <a:off x="1723681" y="1431798"/>
              <a:ext cx="192993" cy="475546"/>
            </a:xfrm>
            <a:custGeom>
              <a:avLst/>
              <a:gdLst>
                <a:gd name="connsiteX0" fmla="*/ 156413 w 192993"/>
                <a:gd name="connsiteY0" fmla="*/ 0 h 475546"/>
                <a:gd name="connsiteX1" fmla="*/ 36581 w 192993"/>
                <a:gd name="connsiteY1" fmla="*/ 0 h 475546"/>
                <a:gd name="connsiteX2" fmla="*/ 0 w 192993"/>
                <a:gd name="connsiteY2" fmla="*/ 36580 h 475546"/>
                <a:gd name="connsiteX3" fmla="*/ 0 w 192993"/>
                <a:gd name="connsiteY3" fmla="*/ 244711 h 475546"/>
                <a:gd name="connsiteX4" fmla="*/ 35319 w 192993"/>
                <a:gd name="connsiteY4" fmla="*/ 281292 h 475546"/>
                <a:gd name="connsiteX5" fmla="*/ 35319 w 192993"/>
                <a:gd name="connsiteY5" fmla="*/ 438966 h 475546"/>
                <a:gd name="connsiteX6" fmla="*/ 70638 w 192993"/>
                <a:gd name="connsiteY6" fmla="*/ 475547 h 475546"/>
                <a:gd name="connsiteX7" fmla="*/ 122356 w 192993"/>
                <a:gd name="connsiteY7" fmla="*/ 475547 h 475546"/>
                <a:gd name="connsiteX8" fmla="*/ 157675 w 192993"/>
                <a:gd name="connsiteY8" fmla="*/ 438966 h 475546"/>
                <a:gd name="connsiteX9" fmla="*/ 157675 w 192993"/>
                <a:gd name="connsiteY9" fmla="*/ 281292 h 475546"/>
                <a:gd name="connsiteX10" fmla="*/ 192994 w 192993"/>
                <a:gd name="connsiteY10" fmla="*/ 244711 h 475546"/>
                <a:gd name="connsiteX11" fmla="*/ 192994 w 192993"/>
                <a:gd name="connsiteY11" fmla="*/ 36580 h 475546"/>
                <a:gd name="connsiteX12" fmla="*/ 156413 w 192993"/>
                <a:gd name="connsiteY12" fmla="*/ 0 h 47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993" h="475546">
                  <a:moveTo>
                    <a:pt x="156413" y="0"/>
                  </a:moveTo>
                  <a:lnTo>
                    <a:pt x="36581" y="0"/>
                  </a:lnTo>
                  <a:cubicBezTo>
                    <a:pt x="16398" y="0"/>
                    <a:pt x="0" y="16398"/>
                    <a:pt x="0" y="36580"/>
                  </a:cubicBezTo>
                  <a:lnTo>
                    <a:pt x="0" y="244711"/>
                  </a:lnTo>
                  <a:cubicBezTo>
                    <a:pt x="0" y="264893"/>
                    <a:pt x="16398" y="281292"/>
                    <a:pt x="35319" y="281292"/>
                  </a:cubicBezTo>
                  <a:lnTo>
                    <a:pt x="35319" y="438966"/>
                  </a:lnTo>
                  <a:cubicBezTo>
                    <a:pt x="35319" y="459148"/>
                    <a:pt x="51717" y="475547"/>
                    <a:pt x="70638" y="475547"/>
                  </a:cubicBezTo>
                  <a:lnTo>
                    <a:pt x="122356" y="475547"/>
                  </a:lnTo>
                  <a:cubicBezTo>
                    <a:pt x="142538" y="475547"/>
                    <a:pt x="157675" y="459148"/>
                    <a:pt x="157675" y="438966"/>
                  </a:cubicBezTo>
                  <a:lnTo>
                    <a:pt x="157675" y="281292"/>
                  </a:lnTo>
                  <a:cubicBezTo>
                    <a:pt x="177857" y="281292"/>
                    <a:pt x="192994" y="264893"/>
                    <a:pt x="192994" y="244711"/>
                  </a:cubicBezTo>
                  <a:lnTo>
                    <a:pt x="192994" y="36580"/>
                  </a:lnTo>
                  <a:cubicBezTo>
                    <a:pt x="192994" y="16398"/>
                    <a:pt x="176596" y="0"/>
                    <a:pt x="1564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024358-4DCB-E451-A252-C22E0F1C1058}"/>
                </a:ext>
              </a:extLst>
            </p:cNvPr>
            <p:cNvSpPr/>
            <p:nvPr/>
          </p:nvSpPr>
          <p:spPr>
            <a:xfrm>
              <a:off x="1946949" y="1266555"/>
              <a:ext cx="156413" cy="156413"/>
            </a:xfrm>
            <a:custGeom>
              <a:avLst/>
              <a:gdLst>
                <a:gd name="connsiteX0" fmla="*/ 156413 w 156413"/>
                <a:gd name="connsiteY0" fmla="*/ 78207 h 156413"/>
                <a:gd name="connsiteX1" fmla="*/ 78207 w 156413"/>
                <a:gd name="connsiteY1" fmla="*/ 156413 h 156413"/>
                <a:gd name="connsiteX2" fmla="*/ 0 w 156413"/>
                <a:gd name="connsiteY2" fmla="*/ 78207 h 156413"/>
                <a:gd name="connsiteX3" fmla="*/ 78207 w 156413"/>
                <a:gd name="connsiteY3" fmla="*/ 0 h 156413"/>
                <a:gd name="connsiteX4" fmla="*/ 156413 w 156413"/>
                <a:gd name="connsiteY4" fmla="*/ 78207 h 15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13" h="156413">
                  <a:moveTo>
                    <a:pt x="156413" y="78207"/>
                  </a:moveTo>
                  <a:cubicBezTo>
                    <a:pt x="156413" y="121399"/>
                    <a:pt x="121399" y="156413"/>
                    <a:pt x="78207" y="156413"/>
                  </a:cubicBezTo>
                  <a:cubicBezTo>
                    <a:pt x="35014" y="156413"/>
                    <a:pt x="0" y="121399"/>
                    <a:pt x="0" y="78207"/>
                  </a:cubicBezTo>
                  <a:cubicBezTo>
                    <a:pt x="0" y="35014"/>
                    <a:pt x="35014" y="0"/>
                    <a:pt x="78207" y="0"/>
                  </a:cubicBezTo>
                  <a:cubicBezTo>
                    <a:pt x="121399" y="0"/>
                    <a:pt x="156413" y="35014"/>
                    <a:pt x="156413" y="78207"/>
                  </a:cubicBezTo>
                  <a:close/>
                </a:path>
              </a:pathLst>
            </a:custGeom>
            <a:solidFill>
              <a:schemeClr val="accent3"/>
            </a:solidFill>
            <a:ln w="12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1A4370-C950-BC84-DA0F-F8EE97DAEE5C}"/>
                </a:ext>
              </a:extLst>
            </p:cNvPr>
            <p:cNvSpPr/>
            <p:nvPr/>
          </p:nvSpPr>
          <p:spPr>
            <a:xfrm>
              <a:off x="1928028" y="1431798"/>
              <a:ext cx="190727" cy="475546"/>
            </a:xfrm>
            <a:custGeom>
              <a:avLst/>
              <a:gdLst>
                <a:gd name="connsiteX0" fmla="*/ 156413 w 190727"/>
                <a:gd name="connsiteY0" fmla="*/ 0 h 475546"/>
                <a:gd name="connsiteX1" fmla="*/ 36581 w 190727"/>
                <a:gd name="connsiteY1" fmla="*/ 0 h 475546"/>
                <a:gd name="connsiteX2" fmla="*/ 0 w 190727"/>
                <a:gd name="connsiteY2" fmla="*/ 36580 h 475546"/>
                <a:gd name="connsiteX3" fmla="*/ 0 w 190727"/>
                <a:gd name="connsiteY3" fmla="*/ 244711 h 475546"/>
                <a:gd name="connsiteX4" fmla="*/ 35319 w 190727"/>
                <a:gd name="connsiteY4" fmla="*/ 281292 h 475546"/>
                <a:gd name="connsiteX5" fmla="*/ 35319 w 190727"/>
                <a:gd name="connsiteY5" fmla="*/ 438966 h 475546"/>
                <a:gd name="connsiteX6" fmla="*/ 70638 w 190727"/>
                <a:gd name="connsiteY6" fmla="*/ 475547 h 475546"/>
                <a:gd name="connsiteX7" fmla="*/ 119833 w 190727"/>
                <a:gd name="connsiteY7" fmla="*/ 475547 h 475546"/>
                <a:gd name="connsiteX8" fmla="*/ 155152 w 190727"/>
                <a:gd name="connsiteY8" fmla="*/ 438966 h 475546"/>
                <a:gd name="connsiteX9" fmla="*/ 155152 w 190727"/>
                <a:gd name="connsiteY9" fmla="*/ 281292 h 475546"/>
                <a:gd name="connsiteX10" fmla="*/ 190471 w 190727"/>
                <a:gd name="connsiteY10" fmla="*/ 244711 h 475546"/>
                <a:gd name="connsiteX11" fmla="*/ 190471 w 190727"/>
                <a:gd name="connsiteY11" fmla="*/ 36580 h 475546"/>
                <a:gd name="connsiteX12" fmla="*/ 156413 w 190727"/>
                <a:gd name="connsiteY12" fmla="*/ 0 h 47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727" h="475546">
                  <a:moveTo>
                    <a:pt x="156413" y="0"/>
                  </a:moveTo>
                  <a:lnTo>
                    <a:pt x="36581" y="0"/>
                  </a:lnTo>
                  <a:cubicBezTo>
                    <a:pt x="16398" y="0"/>
                    <a:pt x="0" y="16398"/>
                    <a:pt x="0" y="36580"/>
                  </a:cubicBezTo>
                  <a:lnTo>
                    <a:pt x="0" y="244711"/>
                  </a:lnTo>
                  <a:cubicBezTo>
                    <a:pt x="0" y="264893"/>
                    <a:pt x="16398" y="281292"/>
                    <a:pt x="35319" y="281292"/>
                  </a:cubicBezTo>
                  <a:lnTo>
                    <a:pt x="35319" y="438966"/>
                  </a:lnTo>
                  <a:cubicBezTo>
                    <a:pt x="35319" y="459148"/>
                    <a:pt x="51717" y="475547"/>
                    <a:pt x="70638" y="475547"/>
                  </a:cubicBezTo>
                  <a:lnTo>
                    <a:pt x="119833" y="475547"/>
                  </a:lnTo>
                  <a:cubicBezTo>
                    <a:pt x="140015" y="475547"/>
                    <a:pt x="155152" y="459148"/>
                    <a:pt x="155152" y="438966"/>
                  </a:cubicBezTo>
                  <a:lnTo>
                    <a:pt x="155152" y="281292"/>
                  </a:lnTo>
                  <a:cubicBezTo>
                    <a:pt x="175334" y="281292"/>
                    <a:pt x="190471" y="264893"/>
                    <a:pt x="190471" y="244711"/>
                  </a:cubicBezTo>
                  <a:lnTo>
                    <a:pt x="190471" y="36580"/>
                  </a:lnTo>
                  <a:cubicBezTo>
                    <a:pt x="192994" y="16398"/>
                    <a:pt x="176596" y="0"/>
                    <a:pt x="156413" y="0"/>
                  </a:cubicBezTo>
                  <a:close/>
                </a:path>
              </a:pathLst>
            </a:custGeom>
            <a:solidFill>
              <a:schemeClr val="accent3"/>
            </a:solidFill>
            <a:ln w="12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EB83796-FAA4-392B-83D1-5A602984873A}"/>
                </a:ext>
              </a:extLst>
            </p:cNvPr>
            <p:cNvSpPr/>
            <p:nvPr/>
          </p:nvSpPr>
          <p:spPr>
            <a:xfrm>
              <a:off x="2151295" y="1266555"/>
              <a:ext cx="156413" cy="156413"/>
            </a:xfrm>
            <a:custGeom>
              <a:avLst/>
              <a:gdLst>
                <a:gd name="connsiteX0" fmla="*/ 156413 w 156413"/>
                <a:gd name="connsiteY0" fmla="*/ 78207 h 156413"/>
                <a:gd name="connsiteX1" fmla="*/ 78207 w 156413"/>
                <a:gd name="connsiteY1" fmla="*/ 156413 h 156413"/>
                <a:gd name="connsiteX2" fmla="*/ 0 w 156413"/>
                <a:gd name="connsiteY2" fmla="*/ 78207 h 156413"/>
                <a:gd name="connsiteX3" fmla="*/ 78207 w 156413"/>
                <a:gd name="connsiteY3" fmla="*/ 0 h 156413"/>
                <a:gd name="connsiteX4" fmla="*/ 156413 w 156413"/>
                <a:gd name="connsiteY4" fmla="*/ 78207 h 15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13" h="156413">
                  <a:moveTo>
                    <a:pt x="156413" y="78207"/>
                  </a:moveTo>
                  <a:cubicBezTo>
                    <a:pt x="156413" y="121399"/>
                    <a:pt x="121399" y="156413"/>
                    <a:pt x="78207" y="156413"/>
                  </a:cubicBezTo>
                  <a:cubicBezTo>
                    <a:pt x="35014" y="156413"/>
                    <a:pt x="0" y="121399"/>
                    <a:pt x="0" y="78207"/>
                  </a:cubicBezTo>
                  <a:cubicBezTo>
                    <a:pt x="0" y="35014"/>
                    <a:pt x="35014" y="0"/>
                    <a:pt x="78207" y="0"/>
                  </a:cubicBezTo>
                  <a:cubicBezTo>
                    <a:pt x="121399" y="0"/>
                    <a:pt x="156413" y="35014"/>
                    <a:pt x="156413" y="78207"/>
                  </a:cubicBezTo>
                  <a:close/>
                </a:path>
              </a:pathLst>
            </a:custGeom>
            <a:solidFill>
              <a:schemeClr val="accent3"/>
            </a:solidFill>
            <a:ln w="12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24B4C38-A84C-C3FB-8475-6E2FFB1AA6D9}"/>
                </a:ext>
              </a:extLst>
            </p:cNvPr>
            <p:cNvSpPr/>
            <p:nvPr/>
          </p:nvSpPr>
          <p:spPr>
            <a:xfrm>
              <a:off x="2132374" y="1431798"/>
              <a:ext cx="190727" cy="475546"/>
            </a:xfrm>
            <a:custGeom>
              <a:avLst/>
              <a:gdLst>
                <a:gd name="connsiteX0" fmla="*/ 156413 w 190727"/>
                <a:gd name="connsiteY0" fmla="*/ 0 h 475546"/>
                <a:gd name="connsiteX1" fmla="*/ 36581 w 190727"/>
                <a:gd name="connsiteY1" fmla="*/ 0 h 475546"/>
                <a:gd name="connsiteX2" fmla="*/ 0 w 190727"/>
                <a:gd name="connsiteY2" fmla="*/ 36580 h 475546"/>
                <a:gd name="connsiteX3" fmla="*/ 0 w 190727"/>
                <a:gd name="connsiteY3" fmla="*/ 244711 h 475546"/>
                <a:gd name="connsiteX4" fmla="*/ 35319 w 190727"/>
                <a:gd name="connsiteY4" fmla="*/ 281292 h 475546"/>
                <a:gd name="connsiteX5" fmla="*/ 35319 w 190727"/>
                <a:gd name="connsiteY5" fmla="*/ 438966 h 475546"/>
                <a:gd name="connsiteX6" fmla="*/ 70638 w 190727"/>
                <a:gd name="connsiteY6" fmla="*/ 475547 h 475546"/>
                <a:gd name="connsiteX7" fmla="*/ 119833 w 190727"/>
                <a:gd name="connsiteY7" fmla="*/ 475547 h 475546"/>
                <a:gd name="connsiteX8" fmla="*/ 155152 w 190727"/>
                <a:gd name="connsiteY8" fmla="*/ 438966 h 475546"/>
                <a:gd name="connsiteX9" fmla="*/ 155152 w 190727"/>
                <a:gd name="connsiteY9" fmla="*/ 281292 h 475546"/>
                <a:gd name="connsiteX10" fmla="*/ 190471 w 190727"/>
                <a:gd name="connsiteY10" fmla="*/ 244711 h 475546"/>
                <a:gd name="connsiteX11" fmla="*/ 190471 w 190727"/>
                <a:gd name="connsiteY11" fmla="*/ 36580 h 475546"/>
                <a:gd name="connsiteX12" fmla="*/ 156413 w 190727"/>
                <a:gd name="connsiteY12" fmla="*/ 0 h 47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727" h="475546">
                  <a:moveTo>
                    <a:pt x="156413" y="0"/>
                  </a:moveTo>
                  <a:lnTo>
                    <a:pt x="36581" y="0"/>
                  </a:lnTo>
                  <a:cubicBezTo>
                    <a:pt x="16398" y="0"/>
                    <a:pt x="0" y="16398"/>
                    <a:pt x="0" y="36580"/>
                  </a:cubicBezTo>
                  <a:lnTo>
                    <a:pt x="0" y="244711"/>
                  </a:lnTo>
                  <a:cubicBezTo>
                    <a:pt x="0" y="264893"/>
                    <a:pt x="16398" y="281292"/>
                    <a:pt x="35319" y="281292"/>
                  </a:cubicBezTo>
                  <a:lnTo>
                    <a:pt x="35319" y="438966"/>
                  </a:lnTo>
                  <a:cubicBezTo>
                    <a:pt x="35319" y="459148"/>
                    <a:pt x="51717" y="475547"/>
                    <a:pt x="70638" y="475547"/>
                  </a:cubicBezTo>
                  <a:lnTo>
                    <a:pt x="119833" y="475547"/>
                  </a:lnTo>
                  <a:cubicBezTo>
                    <a:pt x="140015" y="475547"/>
                    <a:pt x="155152" y="459148"/>
                    <a:pt x="155152" y="438966"/>
                  </a:cubicBezTo>
                  <a:lnTo>
                    <a:pt x="155152" y="281292"/>
                  </a:lnTo>
                  <a:cubicBezTo>
                    <a:pt x="175334" y="281292"/>
                    <a:pt x="190471" y="264893"/>
                    <a:pt x="190471" y="244711"/>
                  </a:cubicBezTo>
                  <a:lnTo>
                    <a:pt x="190471" y="36580"/>
                  </a:lnTo>
                  <a:cubicBezTo>
                    <a:pt x="192994" y="16398"/>
                    <a:pt x="176596" y="0"/>
                    <a:pt x="156413" y="0"/>
                  </a:cubicBezTo>
                  <a:close/>
                </a:path>
              </a:pathLst>
            </a:custGeom>
            <a:solidFill>
              <a:schemeClr val="accent3"/>
            </a:solidFill>
            <a:ln w="12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53F0E6-F5D2-1848-AD32-E7EBB115C6C6}"/>
              </a:ext>
            </a:extLst>
          </p:cNvPr>
          <p:cNvCxnSpPr>
            <a:cxnSpLocks/>
          </p:cNvCxnSpPr>
          <p:nvPr/>
        </p:nvCxnSpPr>
        <p:spPr>
          <a:xfrm>
            <a:off x="1160059" y="2457426"/>
            <a:ext cx="69037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54559C-C685-FA49-B20E-EB907EB7D451}"/>
              </a:ext>
            </a:extLst>
          </p:cNvPr>
          <p:cNvCxnSpPr>
            <a:cxnSpLocks/>
          </p:cNvCxnSpPr>
          <p:nvPr/>
        </p:nvCxnSpPr>
        <p:spPr>
          <a:xfrm>
            <a:off x="1160059" y="3669284"/>
            <a:ext cx="69037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14C9F4C-4BF5-D14D-B515-E07640E23C29}"/>
              </a:ext>
            </a:extLst>
          </p:cNvPr>
          <p:cNvSpPr txBox="1"/>
          <p:nvPr/>
        </p:nvSpPr>
        <p:spPr>
          <a:xfrm>
            <a:off x="1243333" y="3787200"/>
            <a:ext cx="1959979" cy="9509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4400" b="1" dirty="0">
                <a:solidFill>
                  <a:schemeClr val="accent2"/>
                </a:solidFill>
              </a:rPr>
              <a:t>88%</a:t>
            </a:r>
          </a:p>
          <a:p>
            <a:pPr algn="ctr" defTabSz="914369">
              <a:lnSpc>
                <a:spcPts val="1300"/>
              </a:lnSpc>
            </a:pPr>
            <a:r>
              <a:rPr lang="en-US" sz="1200" dirty="0">
                <a:solidFill>
                  <a:srgbClr val="6C6F70"/>
                </a:solidFill>
              </a:rPr>
              <a:t>Expect Their Employers to Offer Financial Support</a:t>
            </a:r>
            <a:endParaRPr lang="en-US" sz="4400" b="1" dirty="0">
              <a:solidFill>
                <a:srgbClr val="00A5B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C1A84B-DDF3-6B49-995F-9F5573DC23B5}"/>
              </a:ext>
            </a:extLst>
          </p:cNvPr>
          <p:cNvSpPr txBox="1"/>
          <p:nvPr/>
        </p:nvSpPr>
        <p:spPr>
          <a:xfrm>
            <a:off x="5122882" y="2600987"/>
            <a:ext cx="1110562" cy="9111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8000" b="1" spc="-150" dirty="0">
                <a:solidFill>
                  <a:schemeClr val="accent5"/>
                </a:solidFill>
              </a:rPr>
              <a:t>⅓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D7B729-C9F8-179A-EECF-686106EDC64A}"/>
              </a:ext>
            </a:extLst>
          </p:cNvPr>
          <p:cNvSpPr txBox="1"/>
          <p:nvPr/>
        </p:nvSpPr>
        <p:spPr>
          <a:xfrm>
            <a:off x="1221016" y="2581093"/>
            <a:ext cx="3243924" cy="9509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4400" b="1" spc="-150" dirty="0">
                <a:solidFill>
                  <a:schemeClr val="accent4"/>
                </a:solidFill>
              </a:rPr>
              <a:t>$4 Billion</a:t>
            </a:r>
          </a:p>
          <a:p>
            <a:pPr algn="ctr" defTabSz="914369">
              <a:lnSpc>
                <a:spcPts val="1300"/>
              </a:lnSpc>
            </a:pPr>
            <a:r>
              <a:rPr lang="en-US" sz="1200" spc="-15" dirty="0">
                <a:solidFill>
                  <a:srgbClr val="6C6F70"/>
                </a:solidFill>
              </a:rPr>
              <a:t>Financial Stress Cost U.S. Employers Weekly</a:t>
            </a:r>
            <a:endParaRPr lang="en-US" sz="4400" b="1" spc="-150" dirty="0">
              <a:solidFill>
                <a:srgbClr val="00A5B5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5FE68B-1406-9D46-B9CB-31CAE6EA0417}"/>
              </a:ext>
            </a:extLst>
          </p:cNvPr>
          <p:cNvSpPr txBox="1"/>
          <p:nvPr/>
        </p:nvSpPr>
        <p:spPr>
          <a:xfrm>
            <a:off x="4599031" y="3807094"/>
            <a:ext cx="3185135" cy="9111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/>
            <a:r>
              <a:rPr lang="en-US" sz="4400" b="1" spc="-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11.4 Hours</a:t>
            </a:r>
          </a:p>
          <a:p>
            <a:pPr algn="ctr" defTabSz="914369">
              <a:lnSpc>
                <a:spcPts val="1300"/>
              </a:lnSpc>
            </a:pPr>
            <a:r>
              <a:rPr lang="en-US" sz="1200" spc="-15" dirty="0">
                <a:solidFill>
                  <a:srgbClr val="6C6F70"/>
                </a:solidFill>
              </a:rPr>
              <a:t>Lost Productivity Due to Financial Stressors</a:t>
            </a:r>
            <a:endParaRPr lang="en-US" sz="4400" b="1" spc="-150" dirty="0">
              <a:solidFill>
                <a:srgbClr val="00A5B5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4709F7-13AF-0D45-A3B5-050C49C56D04}"/>
              </a:ext>
            </a:extLst>
          </p:cNvPr>
          <p:cNvCxnSpPr>
            <a:cxnSpLocks/>
          </p:cNvCxnSpPr>
          <p:nvPr/>
        </p:nvCxnSpPr>
        <p:spPr>
          <a:xfrm>
            <a:off x="4605865" y="2499129"/>
            <a:ext cx="0" cy="114090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254857-88A8-FE34-D41C-FCE9838E2A08}"/>
              </a:ext>
            </a:extLst>
          </p:cNvPr>
          <p:cNvCxnSpPr>
            <a:cxnSpLocks/>
          </p:cNvCxnSpPr>
          <p:nvPr/>
        </p:nvCxnSpPr>
        <p:spPr>
          <a:xfrm>
            <a:off x="5963067" y="858206"/>
            <a:ext cx="0" cy="15727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 descr="Alarm clock with solid fill">
            <a:extLst>
              <a:ext uri="{FF2B5EF4-FFF2-40B4-BE49-F238E27FC236}">
                <a16:creationId xmlns:a16="http://schemas.microsoft.com/office/drawing/2014/main" id="{840A5D80-9E33-E0DE-D2ED-FE4D4C757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9737" y="3805489"/>
            <a:ext cx="914400" cy="91440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AB6AFA-7ABD-CBC7-96C5-22947889FBB3}"/>
              </a:ext>
            </a:extLst>
          </p:cNvPr>
          <p:cNvCxnSpPr>
            <a:cxnSpLocks/>
          </p:cNvCxnSpPr>
          <p:nvPr/>
        </p:nvCxnSpPr>
        <p:spPr>
          <a:xfrm>
            <a:off x="3346025" y="3710430"/>
            <a:ext cx="0" cy="114090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C71D722-81B3-DB81-5F03-93823A24E7B7}"/>
              </a:ext>
            </a:extLst>
          </p:cNvPr>
          <p:cNvSpPr txBox="1"/>
          <p:nvPr/>
        </p:nvSpPr>
        <p:spPr>
          <a:xfrm>
            <a:off x="6193344" y="2600987"/>
            <a:ext cx="1410742" cy="9111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914369">
              <a:lnSpc>
                <a:spcPts val="1300"/>
              </a:lnSpc>
            </a:pPr>
            <a:r>
              <a:rPr lang="en-US" sz="1200" dirty="0">
                <a:solidFill>
                  <a:srgbClr val="6C6F70"/>
                </a:solidFill>
              </a:rPr>
              <a:t>Left the Workforce for Caregiving Responsibilities</a:t>
            </a:r>
            <a:endParaRPr lang="en-US" sz="4400" b="1" dirty="0">
              <a:solidFill>
                <a:srgbClr val="00A5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7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DD8F218-FA63-D04A-A2F8-BA0502DABDA4}"/>
              </a:ext>
            </a:extLst>
          </p:cNvPr>
          <p:cNvGrpSpPr/>
          <p:nvPr/>
        </p:nvGrpSpPr>
        <p:grpSpPr>
          <a:xfrm>
            <a:off x="0" y="0"/>
            <a:ext cx="9144000" cy="5143501"/>
            <a:chOff x="0" y="0"/>
            <a:chExt cx="9271748" cy="51435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3BC74D-DDEE-5444-BD1A-E2DFAE8E2C9B}"/>
                </a:ext>
              </a:extLst>
            </p:cNvPr>
            <p:cNvSpPr/>
            <p:nvPr/>
          </p:nvSpPr>
          <p:spPr>
            <a:xfrm>
              <a:off x="0" y="0"/>
              <a:ext cx="3086100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A18194-A01B-3F40-AF82-24A7B335BCB3}"/>
                </a:ext>
              </a:extLst>
            </p:cNvPr>
            <p:cNvSpPr/>
            <p:nvPr/>
          </p:nvSpPr>
          <p:spPr>
            <a:xfrm>
              <a:off x="3092824" y="0"/>
              <a:ext cx="3086100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DBDE84-9247-934D-A3AA-0EF9F00FB1CB}"/>
                </a:ext>
              </a:extLst>
            </p:cNvPr>
            <p:cNvSpPr/>
            <p:nvPr/>
          </p:nvSpPr>
          <p:spPr>
            <a:xfrm>
              <a:off x="6185648" y="0"/>
              <a:ext cx="3086100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Google Shape;325;p30">
            <a:extLst>
              <a:ext uri="{FF2B5EF4-FFF2-40B4-BE49-F238E27FC236}">
                <a16:creationId xmlns:a16="http://schemas.microsoft.com/office/drawing/2014/main" id="{57E35C46-14CE-2041-8EA4-FD0CE6CBB8BE}"/>
              </a:ext>
            </a:extLst>
          </p:cNvPr>
          <p:cNvSpPr txBox="1">
            <a:spLocks/>
          </p:cNvSpPr>
          <p:nvPr/>
        </p:nvSpPr>
        <p:spPr>
          <a:xfrm>
            <a:off x="393094" y="1124686"/>
            <a:ext cx="2257389" cy="23317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7200" b="1" spc="-300" dirty="0">
                <a:solidFill>
                  <a:srgbClr val="E05106"/>
                </a:solidFill>
                <a:latin typeface="+mj-lt"/>
                <a:ea typeface="+mj-ea"/>
                <a:cs typeface="+mj-cs"/>
              </a:rPr>
              <a:t>72</a:t>
            </a:r>
            <a:r>
              <a:rPr lang="en-US" sz="7200" spc="-300" dirty="0">
                <a:solidFill>
                  <a:srgbClr val="E05206"/>
                </a:solidFill>
                <a:latin typeface="+mj-lt"/>
                <a:ea typeface="+mj-ea"/>
                <a:cs typeface="+mj-cs"/>
              </a:rPr>
              <a:t>%</a:t>
            </a:r>
          </a:p>
          <a:p>
            <a:pPr marL="0" indent="0" algn="ctr">
              <a:spcBef>
                <a:spcPts val="600"/>
              </a:spcBef>
              <a:buFont typeface="Arial"/>
              <a:buNone/>
            </a:pPr>
            <a:r>
              <a:rPr lang="en-US" sz="1500" dirty="0">
                <a:solidFill>
                  <a:schemeClr val="tx2"/>
                </a:solidFill>
                <a:latin typeface="+mn-lt"/>
              </a:rPr>
              <a:t>of Employees Report They Are Stressed About Their Finances</a:t>
            </a:r>
          </a:p>
        </p:txBody>
      </p:sp>
      <p:sp>
        <p:nvSpPr>
          <p:cNvPr id="21" name="Google Shape;326;p30">
            <a:extLst>
              <a:ext uri="{FF2B5EF4-FFF2-40B4-BE49-F238E27FC236}">
                <a16:creationId xmlns:a16="http://schemas.microsoft.com/office/drawing/2014/main" id="{605FE664-EC0D-AB44-A40E-11231290D3F4}"/>
              </a:ext>
            </a:extLst>
          </p:cNvPr>
          <p:cNvSpPr txBox="1">
            <a:spLocks/>
          </p:cNvSpPr>
          <p:nvPr/>
        </p:nvSpPr>
        <p:spPr>
          <a:xfrm>
            <a:off x="6391656" y="1124686"/>
            <a:ext cx="2461108" cy="267921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0000"/>
                </a:solidFill>
                <a:latin typeface="Merriweather Regular"/>
                <a:ea typeface="+mj-ea"/>
                <a:cs typeface="Merriweather Regular"/>
              </a:defRPr>
            </a:lvl1pPr>
          </a:lstStyle>
          <a:p>
            <a:pPr algn="ctr">
              <a:spcBef>
                <a:spcPts val="600"/>
              </a:spcBef>
              <a:buClr>
                <a:srgbClr val="E05106"/>
              </a:buClr>
            </a:pPr>
            <a:r>
              <a:rPr lang="en-US" sz="7200" spc="-300" dirty="0">
                <a:solidFill>
                  <a:schemeClr val="accent4"/>
                </a:solidFill>
                <a:latin typeface="+mj-lt"/>
                <a:cs typeface="+mj-cs"/>
              </a:rPr>
              <a:t>$</a:t>
            </a:r>
            <a:r>
              <a:rPr lang="en-US" sz="7200" b="1" spc="-300" dirty="0">
                <a:solidFill>
                  <a:schemeClr val="accent4"/>
                </a:solidFill>
                <a:latin typeface="+mj-lt"/>
                <a:cs typeface="+mj-cs"/>
              </a:rPr>
              <a:t>4B</a:t>
            </a:r>
            <a:br>
              <a:rPr lang="en-US" sz="7200" spc="-300" dirty="0">
                <a:solidFill>
                  <a:schemeClr val="accent6"/>
                </a:solidFill>
                <a:latin typeface="Montserrat" panose="02000505000000020004" pitchFamily="2" charset="77"/>
              </a:rPr>
            </a:br>
            <a:r>
              <a:rPr lang="en-US" sz="1500" dirty="0">
                <a:solidFill>
                  <a:schemeClr val="tx2"/>
                </a:solidFill>
                <a:latin typeface="+mn-lt"/>
                <a:ea typeface="+mn-ea"/>
              </a:rPr>
              <a:t>Weekly in Lost Productivity for U.S. Employers</a:t>
            </a:r>
          </a:p>
        </p:txBody>
      </p:sp>
      <p:sp>
        <p:nvSpPr>
          <p:cNvPr id="22" name="Google Shape;328;p30">
            <a:extLst>
              <a:ext uri="{FF2B5EF4-FFF2-40B4-BE49-F238E27FC236}">
                <a16:creationId xmlns:a16="http://schemas.microsoft.com/office/drawing/2014/main" id="{856B821F-6995-FA4F-9928-84A0F79898C3}"/>
              </a:ext>
            </a:extLst>
          </p:cNvPr>
          <p:cNvSpPr txBox="1">
            <a:spLocks/>
          </p:cNvSpPr>
          <p:nvPr/>
        </p:nvSpPr>
        <p:spPr>
          <a:xfrm>
            <a:off x="3208441" y="1124686"/>
            <a:ext cx="2745052" cy="22403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0000"/>
                </a:solidFill>
                <a:latin typeface="Merriweather Regular"/>
                <a:ea typeface="+mj-ea"/>
                <a:cs typeface="Merriweather Regular"/>
              </a:defRPr>
            </a:lvl1pPr>
          </a:lstStyle>
          <a:p>
            <a:pPr algn="ctr">
              <a:spcBef>
                <a:spcPts val="600"/>
              </a:spcBef>
              <a:buClr>
                <a:srgbClr val="E05106"/>
              </a:buClr>
            </a:pPr>
            <a:r>
              <a:rPr lang="en-US" sz="7200" b="1" spc="-300" dirty="0">
                <a:solidFill>
                  <a:schemeClr val="accent3"/>
                </a:solidFill>
                <a:latin typeface="+mj-lt"/>
                <a:cs typeface="+mj-cs"/>
              </a:rPr>
              <a:t>65</a:t>
            </a:r>
            <a:r>
              <a:rPr lang="en-US" sz="7200" spc="-300" dirty="0">
                <a:solidFill>
                  <a:schemeClr val="accent3"/>
                </a:solidFill>
                <a:latin typeface="+mj-lt"/>
                <a:cs typeface="+mj-cs"/>
              </a:rPr>
              <a:t>%</a:t>
            </a:r>
            <a:br>
              <a:rPr lang="en-US" sz="7200" spc="-300" dirty="0">
                <a:solidFill>
                  <a:srgbClr val="E05206"/>
                </a:solidFill>
                <a:latin typeface="Montserrat" panose="02000505000000020004" pitchFamily="2" charset="77"/>
              </a:rPr>
            </a:br>
            <a:r>
              <a:rPr lang="en-US" sz="1500" dirty="0">
                <a:solidFill>
                  <a:schemeClr val="tx2"/>
                </a:solidFill>
                <a:latin typeface="+mn-lt"/>
                <a:ea typeface="+mn-ea"/>
              </a:rPr>
              <a:t>of Employees Have Increased Financial Stress Since the Start of the Pandemic</a:t>
            </a:r>
            <a:br>
              <a:rPr lang="en-US" sz="1500" dirty="0">
                <a:solidFill>
                  <a:schemeClr val="tx2"/>
                </a:solidFill>
                <a:latin typeface="+mn-lt"/>
                <a:ea typeface="+mn-ea"/>
              </a:rPr>
            </a:br>
            <a:endParaRPr lang="en-US" sz="15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8FD3F9C-45B3-BB46-8D85-B0B73D3E9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CD743D0C-4944-BD42-9F31-CAD54E0002AE}"/>
              </a:ext>
            </a:extLst>
          </p:cNvPr>
          <p:cNvSpPr>
            <a:spLocks noGrp="1"/>
          </p:cNvSpPr>
          <p:nvPr/>
        </p:nvSpPr>
        <p:spPr>
          <a:xfrm>
            <a:off x="1262776" y="283363"/>
            <a:ext cx="6636382" cy="3690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latin typeface="+mn-lt"/>
              </a:rPr>
              <a:t>Financial Wellness is a Growing Concern</a:t>
            </a:r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E17E3BA1-0AB2-90F9-D02A-1F579DE8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389" y="3531068"/>
            <a:ext cx="727222" cy="800942"/>
          </a:xfrm>
          <a:custGeom>
            <a:avLst/>
            <a:gdLst>
              <a:gd name="T0" fmla="*/ 565032 w 1609"/>
              <a:gd name="T1" fmla="*/ 611899 h 1773"/>
              <a:gd name="T2" fmla="*/ 24488 w 1609"/>
              <a:gd name="T3" fmla="*/ 611899 h 1773"/>
              <a:gd name="T4" fmla="*/ 24488 w 1609"/>
              <a:gd name="T5" fmla="*/ 12238 h 1773"/>
              <a:gd name="T6" fmla="*/ 12244 w 1609"/>
              <a:gd name="T7" fmla="*/ 0 h 1773"/>
              <a:gd name="T8" fmla="*/ 0 w 1609"/>
              <a:gd name="T9" fmla="*/ 12238 h 1773"/>
              <a:gd name="T10" fmla="*/ 0 w 1609"/>
              <a:gd name="T11" fmla="*/ 637815 h 1773"/>
              <a:gd name="T12" fmla="*/ 566833 w 1609"/>
              <a:gd name="T13" fmla="*/ 637815 h 1773"/>
              <a:gd name="T14" fmla="*/ 579077 w 1609"/>
              <a:gd name="T15" fmla="*/ 625577 h 1773"/>
              <a:gd name="T16" fmla="*/ 565032 w 1609"/>
              <a:gd name="T17" fmla="*/ 611899 h 1773"/>
              <a:gd name="T18" fmla="*/ 78507 w 1609"/>
              <a:gd name="T19" fmla="*/ 522994 h 1773"/>
              <a:gd name="T20" fmla="*/ 261089 w 1609"/>
              <a:gd name="T21" fmla="*/ 342304 h 1773"/>
              <a:gd name="T22" fmla="*/ 298902 w 1609"/>
              <a:gd name="T23" fmla="*/ 377218 h 1773"/>
              <a:gd name="T24" fmla="*/ 457355 w 1609"/>
              <a:gd name="T25" fmla="*/ 222803 h 1773"/>
              <a:gd name="T26" fmla="*/ 450153 w 1609"/>
              <a:gd name="T27" fmla="*/ 330066 h 1773"/>
              <a:gd name="T28" fmla="*/ 476442 w 1609"/>
              <a:gd name="T29" fmla="*/ 331865 h 1773"/>
              <a:gd name="T30" fmla="*/ 483284 w 1609"/>
              <a:gd name="T31" fmla="*/ 179251 h 1773"/>
              <a:gd name="T32" fmla="*/ 330232 w 1609"/>
              <a:gd name="T33" fmla="*/ 182850 h 1773"/>
              <a:gd name="T34" fmla="*/ 330232 w 1609"/>
              <a:gd name="T35" fmla="*/ 208766 h 1773"/>
              <a:gd name="T36" fmla="*/ 438269 w 1609"/>
              <a:gd name="T37" fmla="*/ 205166 h 1773"/>
              <a:gd name="T38" fmla="*/ 297101 w 1609"/>
              <a:gd name="T39" fmla="*/ 342304 h 1773"/>
              <a:gd name="T40" fmla="*/ 257488 w 1609"/>
              <a:gd name="T41" fmla="*/ 304510 h 1773"/>
              <a:gd name="T42" fmla="*/ 57620 w 1609"/>
              <a:gd name="T43" fmla="*/ 507516 h 1773"/>
              <a:gd name="T44" fmla="*/ 59420 w 1609"/>
              <a:gd name="T45" fmla="*/ 524794 h 1773"/>
              <a:gd name="T46" fmla="*/ 78507 w 1609"/>
              <a:gd name="T47" fmla="*/ 522994 h 17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09" h="1773">
                <a:moveTo>
                  <a:pt x="1569" y="1700"/>
                </a:moveTo>
                <a:lnTo>
                  <a:pt x="68" y="1700"/>
                </a:lnTo>
                <a:lnTo>
                  <a:pt x="68" y="34"/>
                </a:lnTo>
                <a:cubicBezTo>
                  <a:pt x="68" y="15"/>
                  <a:pt x="53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lnTo>
                  <a:pt x="0" y="1772"/>
                </a:lnTo>
                <a:lnTo>
                  <a:pt x="1574" y="1772"/>
                </a:lnTo>
                <a:cubicBezTo>
                  <a:pt x="1593" y="1772"/>
                  <a:pt x="1608" y="1758"/>
                  <a:pt x="1608" y="1738"/>
                </a:cubicBezTo>
                <a:cubicBezTo>
                  <a:pt x="1603" y="1719"/>
                  <a:pt x="1589" y="1700"/>
                  <a:pt x="1569" y="1700"/>
                </a:cubicBezTo>
                <a:close/>
                <a:moveTo>
                  <a:pt x="218" y="1453"/>
                </a:moveTo>
                <a:lnTo>
                  <a:pt x="725" y="951"/>
                </a:lnTo>
                <a:lnTo>
                  <a:pt x="830" y="1048"/>
                </a:lnTo>
                <a:lnTo>
                  <a:pt x="1270" y="619"/>
                </a:lnTo>
                <a:lnTo>
                  <a:pt x="1250" y="917"/>
                </a:lnTo>
                <a:lnTo>
                  <a:pt x="1323" y="922"/>
                </a:lnTo>
                <a:lnTo>
                  <a:pt x="1342" y="498"/>
                </a:lnTo>
                <a:lnTo>
                  <a:pt x="917" y="508"/>
                </a:lnTo>
                <a:lnTo>
                  <a:pt x="917" y="580"/>
                </a:lnTo>
                <a:lnTo>
                  <a:pt x="1217" y="570"/>
                </a:lnTo>
                <a:lnTo>
                  <a:pt x="825" y="951"/>
                </a:lnTo>
                <a:lnTo>
                  <a:pt x="715" y="846"/>
                </a:lnTo>
                <a:lnTo>
                  <a:pt x="160" y="1410"/>
                </a:lnTo>
                <a:cubicBezTo>
                  <a:pt x="145" y="1424"/>
                  <a:pt x="150" y="1449"/>
                  <a:pt x="165" y="1458"/>
                </a:cubicBezTo>
                <a:cubicBezTo>
                  <a:pt x="184" y="1468"/>
                  <a:pt x="203" y="1468"/>
                  <a:pt x="218" y="14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987BB221-6C99-156C-AB99-0D24D2A9A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316" y="3460428"/>
            <a:ext cx="1029788" cy="942222"/>
          </a:xfrm>
          <a:custGeom>
            <a:avLst/>
            <a:gdLst>
              <a:gd name="T0" fmla="*/ 219 w 1295"/>
              <a:gd name="T1" fmla="*/ 254 h 1186"/>
              <a:gd name="T2" fmla="*/ 254 w 1295"/>
              <a:gd name="T3" fmla="*/ 280 h 1186"/>
              <a:gd name="T4" fmla="*/ 1250 w 1295"/>
              <a:gd name="T5" fmla="*/ 594 h 1186"/>
              <a:gd name="T6" fmla="*/ 259 w 1295"/>
              <a:gd name="T7" fmla="*/ 913 h 1186"/>
              <a:gd name="T8" fmla="*/ 224 w 1295"/>
              <a:gd name="T9" fmla="*/ 940 h 1186"/>
              <a:gd name="T10" fmla="*/ 1290 w 1295"/>
              <a:gd name="T11" fmla="*/ 594 h 1186"/>
              <a:gd name="T12" fmla="*/ 372 w 1295"/>
              <a:gd name="T13" fmla="*/ 660 h 1186"/>
              <a:gd name="T14" fmla="*/ 224 w 1295"/>
              <a:gd name="T15" fmla="*/ 791 h 1186"/>
              <a:gd name="T16" fmla="*/ 202 w 1295"/>
              <a:gd name="T17" fmla="*/ 320 h 1186"/>
              <a:gd name="T18" fmla="*/ 180 w 1295"/>
              <a:gd name="T19" fmla="*/ 795 h 1186"/>
              <a:gd name="T20" fmla="*/ 9 w 1295"/>
              <a:gd name="T21" fmla="*/ 651 h 1186"/>
              <a:gd name="T22" fmla="*/ 197 w 1295"/>
              <a:gd name="T23" fmla="*/ 878 h 1186"/>
              <a:gd name="T24" fmla="*/ 372 w 1295"/>
              <a:gd name="T25" fmla="*/ 660 h 1186"/>
              <a:gd name="T26" fmla="*/ 739 w 1295"/>
              <a:gd name="T27" fmla="*/ 795 h 1186"/>
              <a:gd name="T28" fmla="*/ 635 w 1295"/>
              <a:gd name="T29" fmla="*/ 782 h 1186"/>
              <a:gd name="T30" fmla="*/ 569 w 1295"/>
              <a:gd name="T31" fmla="*/ 752 h 1186"/>
              <a:gd name="T32" fmla="*/ 565 w 1295"/>
              <a:gd name="T33" fmla="*/ 795 h 1186"/>
              <a:gd name="T34" fmla="*/ 613 w 1295"/>
              <a:gd name="T35" fmla="*/ 830 h 1186"/>
              <a:gd name="T36" fmla="*/ 691 w 1295"/>
              <a:gd name="T37" fmla="*/ 848 h 1186"/>
              <a:gd name="T38" fmla="*/ 708 w 1295"/>
              <a:gd name="T39" fmla="*/ 953 h 1186"/>
              <a:gd name="T40" fmla="*/ 726 w 1295"/>
              <a:gd name="T41" fmla="*/ 848 h 1186"/>
              <a:gd name="T42" fmla="*/ 809 w 1295"/>
              <a:gd name="T43" fmla="*/ 817 h 1186"/>
              <a:gd name="T44" fmla="*/ 857 w 1295"/>
              <a:gd name="T45" fmla="*/ 712 h 1186"/>
              <a:gd name="T46" fmla="*/ 809 w 1295"/>
              <a:gd name="T47" fmla="*/ 612 h 1186"/>
              <a:gd name="T48" fmla="*/ 708 w 1295"/>
              <a:gd name="T49" fmla="*/ 569 h 1186"/>
              <a:gd name="T50" fmla="*/ 635 w 1295"/>
              <a:gd name="T51" fmla="*/ 538 h 1186"/>
              <a:gd name="T52" fmla="*/ 604 w 1295"/>
              <a:gd name="T53" fmla="*/ 473 h 1186"/>
              <a:gd name="T54" fmla="*/ 639 w 1295"/>
              <a:gd name="T55" fmla="*/ 403 h 1186"/>
              <a:gd name="T56" fmla="*/ 708 w 1295"/>
              <a:gd name="T57" fmla="*/ 381 h 1186"/>
              <a:gd name="T58" fmla="*/ 796 w 1295"/>
              <a:gd name="T59" fmla="*/ 411 h 1186"/>
              <a:gd name="T60" fmla="*/ 831 w 1295"/>
              <a:gd name="T61" fmla="*/ 416 h 1186"/>
              <a:gd name="T62" fmla="*/ 796 w 1295"/>
              <a:gd name="T63" fmla="*/ 359 h 1186"/>
              <a:gd name="T64" fmla="*/ 726 w 1295"/>
              <a:gd name="T65" fmla="*/ 254 h 1186"/>
              <a:gd name="T66" fmla="*/ 691 w 1295"/>
              <a:gd name="T67" fmla="*/ 254 h 1186"/>
              <a:gd name="T68" fmla="*/ 660 w 1295"/>
              <a:gd name="T69" fmla="*/ 346 h 1186"/>
              <a:gd name="T70" fmla="*/ 578 w 1295"/>
              <a:gd name="T71" fmla="*/ 411 h 1186"/>
              <a:gd name="T72" fmla="*/ 578 w 1295"/>
              <a:gd name="T73" fmla="*/ 530 h 1186"/>
              <a:gd name="T74" fmla="*/ 651 w 1295"/>
              <a:gd name="T75" fmla="*/ 594 h 1186"/>
              <a:gd name="T76" fmla="*/ 743 w 1295"/>
              <a:gd name="T77" fmla="*/ 625 h 1186"/>
              <a:gd name="T78" fmla="*/ 809 w 1295"/>
              <a:gd name="T79" fmla="*/ 669 h 1186"/>
              <a:gd name="T80" fmla="*/ 809 w 1295"/>
              <a:gd name="T81" fmla="*/ 752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186">
                <a:moveTo>
                  <a:pt x="704" y="0"/>
                </a:moveTo>
                <a:cubicBezTo>
                  <a:pt x="512" y="0"/>
                  <a:pt x="333" y="97"/>
                  <a:pt x="219" y="254"/>
                </a:cubicBezTo>
                <a:cubicBezTo>
                  <a:pt x="210" y="263"/>
                  <a:pt x="215" y="276"/>
                  <a:pt x="224" y="285"/>
                </a:cubicBezTo>
                <a:cubicBezTo>
                  <a:pt x="232" y="293"/>
                  <a:pt x="245" y="289"/>
                  <a:pt x="254" y="280"/>
                </a:cubicBezTo>
                <a:cubicBezTo>
                  <a:pt x="355" y="136"/>
                  <a:pt x="525" y="48"/>
                  <a:pt x="704" y="48"/>
                </a:cubicBezTo>
                <a:cubicBezTo>
                  <a:pt x="1005" y="48"/>
                  <a:pt x="1250" y="293"/>
                  <a:pt x="1250" y="594"/>
                </a:cubicBezTo>
                <a:cubicBezTo>
                  <a:pt x="1250" y="896"/>
                  <a:pt x="1005" y="1141"/>
                  <a:pt x="704" y="1141"/>
                </a:cubicBezTo>
                <a:cubicBezTo>
                  <a:pt x="530" y="1141"/>
                  <a:pt x="364" y="1058"/>
                  <a:pt x="259" y="913"/>
                </a:cubicBezTo>
                <a:cubicBezTo>
                  <a:pt x="250" y="905"/>
                  <a:pt x="237" y="900"/>
                  <a:pt x="228" y="909"/>
                </a:cubicBezTo>
                <a:cubicBezTo>
                  <a:pt x="219" y="918"/>
                  <a:pt x="215" y="931"/>
                  <a:pt x="224" y="940"/>
                </a:cubicBezTo>
                <a:cubicBezTo>
                  <a:pt x="333" y="1093"/>
                  <a:pt x="512" y="1185"/>
                  <a:pt x="699" y="1185"/>
                </a:cubicBezTo>
                <a:cubicBezTo>
                  <a:pt x="1023" y="1185"/>
                  <a:pt x="1290" y="918"/>
                  <a:pt x="1290" y="594"/>
                </a:cubicBezTo>
                <a:cubicBezTo>
                  <a:pt x="1294" y="267"/>
                  <a:pt x="1027" y="0"/>
                  <a:pt x="704" y="0"/>
                </a:cubicBezTo>
                <a:close/>
                <a:moveTo>
                  <a:pt x="372" y="660"/>
                </a:moveTo>
                <a:cubicBezTo>
                  <a:pt x="364" y="651"/>
                  <a:pt x="350" y="651"/>
                  <a:pt x="342" y="660"/>
                </a:cubicBezTo>
                <a:lnTo>
                  <a:pt x="224" y="791"/>
                </a:lnTo>
                <a:lnTo>
                  <a:pt x="224" y="341"/>
                </a:lnTo>
                <a:cubicBezTo>
                  <a:pt x="224" y="328"/>
                  <a:pt x="215" y="320"/>
                  <a:pt x="202" y="320"/>
                </a:cubicBezTo>
                <a:cubicBezTo>
                  <a:pt x="189" y="320"/>
                  <a:pt x="180" y="328"/>
                  <a:pt x="180" y="341"/>
                </a:cubicBezTo>
                <a:lnTo>
                  <a:pt x="180" y="795"/>
                </a:lnTo>
                <a:lnTo>
                  <a:pt x="40" y="651"/>
                </a:lnTo>
                <a:cubicBezTo>
                  <a:pt x="31" y="642"/>
                  <a:pt x="18" y="642"/>
                  <a:pt x="9" y="651"/>
                </a:cubicBezTo>
                <a:cubicBezTo>
                  <a:pt x="0" y="660"/>
                  <a:pt x="0" y="673"/>
                  <a:pt x="9" y="682"/>
                </a:cubicBezTo>
                <a:lnTo>
                  <a:pt x="197" y="878"/>
                </a:lnTo>
                <a:lnTo>
                  <a:pt x="372" y="690"/>
                </a:lnTo>
                <a:cubicBezTo>
                  <a:pt x="381" y="682"/>
                  <a:pt x="381" y="669"/>
                  <a:pt x="372" y="660"/>
                </a:cubicBezTo>
                <a:close/>
                <a:moveTo>
                  <a:pt x="774" y="778"/>
                </a:moveTo>
                <a:cubicBezTo>
                  <a:pt x="765" y="787"/>
                  <a:pt x="752" y="791"/>
                  <a:pt x="739" y="795"/>
                </a:cubicBezTo>
                <a:cubicBezTo>
                  <a:pt x="726" y="800"/>
                  <a:pt x="712" y="800"/>
                  <a:pt x="699" y="800"/>
                </a:cubicBezTo>
                <a:cubicBezTo>
                  <a:pt x="673" y="800"/>
                  <a:pt x="652" y="795"/>
                  <a:pt x="635" y="782"/>
                </a:cubicBezTo>
                <a:cubicBezTo>
                  <a:pt x="617" y="769"/>
                  <a:pt x="604" y="756"/>
                  <a:pt x="604" y="756"/>
                </a:cubicBezTo>
                <a:cubicBezTo>
                  <a:pt x="595" y="747"/>
                  <a:pt x="582" y="743"/>
                  <a:pt x="569" y="752"/>
                </a:cubicBezTo>
                <a:lnTo>
                  <a:pt x="569" y="760"/>
                </a:lnTo>
                <a:cubicBezTo>
                  <a:pt x="560" y="769"/>
                  <a:pt x="556" y="782"/>
                  <a:pt x="565" y="795"/>
                </a:cubicBezTo>
                <a:cubicBezTo>
                  <a:pt x="565" y="795"/>
                  <a:pt x="569" y="800"/>
                  <a:pt x="578" y="809"/>
                </a:cubicBezTo>
                <a:cubicBezTo>
                  <a:pt x="591" y="817"/>
                  <a:pt x="600" y="826"/>
                  <a:pt x="613" y="830"/>
                </a:cubicBezTo>
                <a:cubicBezTo>
                  <a:pt x="626" y="835"/>
                  <a:pt x="639" y="839"/>
                  <a:pt x="656" y="844"/>
                </a:cubicBezTo>
                <a:cubicBezTo>
                  <a:pt x="669" y="848"/>
                  <a:pt x="677" y="848"/>
                  <a:pt x="691" y="848"/>
                </a:cubicBezTo>
                <a:lnTo>
                  <a:pt x="691" y="935"/>
                </a:lnTo>
                <a:cubicBezTo>
                  <a:pt x="691" y="944"/>
                  <a:pt x="699" y="953"/>
                  <a:pt x="708" y="953"/>
                </a:cubicBezTo>
                <a:cubicBezTo>
                  <a:pt x="717" y="953"/>
                  <a:pt x="726" y="944"/>
                  <a:pt x="726" y="935"/>
                </a:cubicBezTo>
                <a:lnTo>
                  <a:pt x="726" y="848"/>
                </a:lnTo>
                <a:cubicBezTo>
                  <a:pt x="734" y="848"/>
                  <a:pt x="747" y="844"/>
                  <a:pt x="756" y="844"/>
                </a:cubicBezTo>
                <a:cubicBezTo>
                  <a:pt x="774" y="839"/>
                  <a:pt x="791" y="830"/>
                  <a:pt x="809" y="817"/>
                </a:cubicBezTo>
                <a:cubicBezTo>
                  <a:pt x="822" y="804"/>
                  <a:pt x="835" y="791"/>
                  <a:pt x="844" y="774"/>
                </a:cubicBezTo>
                <a:cubicBezTo>
                  <a:pt x="852" y="756"/>
                  <a:pt x="857" y="734"/>
                  <a:pt x="857" y="712"/>
                </a:cubicBezTo>
                <a:cubicBezTo>
                  <a:pt x="857" y="686"/>
                  <a:pt x="852" y="669"/>
                  <a:pt x="844" y="651"/>
                </a:cubicBezTo>
                <a:cubicBezTo>
                  <a:pt x="835" y="634"/>
                  <a:pt x="822" y="620"/>
                  <a:pt x="809" y="612"/>
                </a:cubicBezTo>
                <a:cubicBezTo>
                  <a:pt x="796" y="603"/>
                  <a:pt x="778" y="594"/>
                  <a:pt x="761" y="586"/>
                </a:cubicBezTo>
                <a:cubicBezTo>
                  <a:pt x="743" y="582"/>
                  <a:pt x="726" y="573"/>
                  <a:pt x="708" y="569"/>
                </a:cubicBezTo>
                <a:cubicBezTo>
                  <a:pt x="695" y="565"/>
                  <a:pt x="682" y="560"/>
                  <a:pt x="669" y="556"/>
                </a:cubicBezTo>
                <a:cubicBezTo>
                  <a:pt x="656" y="551"/>
                  <a:pt x="648" y="547"/>
                  <a:pt x="635" y="538"/>
                </a:cubicBezTo>
                <a:cubicBezTo>
                  <a:pt x="626" y="530"/>
                  <a:pt x="617" y="521"/>
                  <a:pt x="613" y="512"/>
                </a:cubicBezTo>
                <a:cubicBezTo>
                  <a:pt x="608" y="503"/>
                  <a:pt x="604" y="490"/>
                  <a:pt x="604" y="473"/>
                </a:cubicBezTo>
                <a:cubicBezTo>
                  <a:pt x="604" y="455"/>
                  <a:pt x="608" y="442"/>
                  <a:pt x="613" y="433"/>
                </a:cubicBezTo>
                <a:cubicBezTo>
                  <a:pt x="617" y="420"/>
                  <a:pt x="626" y="411"/>
                  <a:pt x="639" y="403"/>
                </a:cubicBezTo>
                <a:cubicBezTo>
                  <a:pt x="648" y="394"/>
                  <a:pt x="660" y="389"/>
                  <a:pt x="673" y="385"/>
                </a:cubicBezTo>
                <a:cubicBezTo>
                  <a:pt x="686" y="380"/>
                  <a:pt x="699" y="381"/>
                  <a:pt x="708" y="381"/>
                </a:cubicBezTo>
                <a:cubicBezTo>
                  <a:pt x="730" y="381"/>
                  <a:pt x="752" y="385"/>
                  <a:pt x="769" y="394"/>
                </a:cubicBezTo>
                <a:cubicBezTo>
                  <a:pt x="787" y="403"/>
                  <a:pt x="796" y="411"/>
                  <a:pt x="796" y="411"/>
                </a:cubicBezTo>
                <a:cubicBezTo>
                  <a:pt x="804" y="420"/>
                  <a:pt x="822" y="425"/>
                  <a:pt x="831" y="416"/>
                </a:cubicBezTo>
                <a:lnTo>
                  <a:pt x="831" y="416"/>
                </a:lnTo>
                <a:cubicBezTo>
                  <a:pt x="839" y="407"/>
                  <a:pt x="844" y="394"/>
                  <a:pt x="831" y="385"/>
                </a:cubicBezTo>
                <a:cubicBezTo>
                  <a:pt x="831" y="385"/>
                  <a:pt x="817" y="372"/>
                  <a:pt x="796" y="359"/>
                </a:cubicBezTo>
                <a:cubicBezTo>
                  <a:pt x="774" y="350"/>
                  <a:pt x="752" y="341"/>
                  <a:pt x="726" y="341"/>
                </a:cubicBezTo>
                <a:lnTo>
                  <a:pt x="726" y="254"/>
                </a:lnTo>
                <a:cubicBezTo>
                  <a:pt x="726" y="245"/>
                  <a:pt x="717" y="237"/>
                  <a:pt x="708" y="237"/>
                </a:cubicBezTo>
                <a:cubicBezTo>
                  <a:pt x="699" y="237"/>
                  <a:pt x="691" y="245"/>
                  <a:pt x="691" y="254"/>
                </a:cubicBezTo>
                <a:lnTo>
                  <a:pt x="691" y="341"/>
                </a:lnTo>
                <a:cubicBezTo>
                  <a:pt x="682" y="341"/>
                  <a:pt x="669" y="346"/>
                  <a:pt x="660" y="346"/>
                </a:cubicBezTo>
                <a:cubicBezTo>
                  <a:pt x="643" y="350"/>
                  <a:pt x="626" y="359"/>
                  <a:pt x="613" y="368"/>
                </a:cubicBezTo>
                <a:cubicBezTo>
                  <a:pt x="600" y="381"/>
                  <a:pt x="587" y="394"/>
                  <a:pt x="578" y="411"/>
                </a:cubicBezTo>
                <a:cubicBezTo>
                  <a:pt x="569" y="429"/>
                  <a:pt x="565" y="446"/>
                  <a:pt x="565" y="473"/>
                </a:cubicBezTo>
                <a:cubicBezTo>
                  <a:pt x="565" y="495"/>
                  <a:pt x="569" y="512"/>
                  <a:pt x="578" y="530"/>
                </a:cubicBezTo>
                <a:cubicBezTo>
                  <a:pt x="587" y="543"/>
                  <a:pt x="595" y="556"/>
                  <a:pt x="608" y="569"/>
                </a:cubicBezTo>
                <a:cubicBezTo>
                  <a:pt x="622" y="578"/>
                  <a:pt x="635" y="586"/>
                  <a:pt x="651" y="594"/>
                </a:cubicBezTo>
                <a:cubicBezTo>
                  <a:pt x="669" y="599"/>
                  <a:pt x="682" y="608"/>
                  <a:pt x="699" y="612"/>
                </a:cubicBezTo>
                <a:cubicBezTo>
                  <a:pt x="717" y="617"/>
                  <a:pt x="730" y="620"/>
                  <a:pt x="743" y="625"/>
                </a:cubicBezTo>
                <a:cubicBezTo>
                  <a:pt x="756" y="629"/>
                  <a:pt x="769" y="638"/>
                  <a:pt x="782" y="642"/>
                </a:cubicBezTo>
                <a:cubicBezTo>
                  <a:pt x="796" y="651"/>
                  <a:pt x="804" y="660"/>
                  <a:pt x="809" y="669"/>
                </a:cubicBezTo>
                <a:cubicBezTo>
                  <a:pt x="817" y="682"/>
                  <a:pt x="817" y="695"/>
                  <a:pt x="817" y="712"/>
                </a:cubicBezTo>
                <a:cubicBezTo>
                  <a:pt x="817" y="730"/>
                  <a:pt x="813" y="743"/>
                  <a:pt x="809" y="752"/>
                </a:cubicBezTo>
                <a:cubicBezTo>
                  <a:pt x="791" y="760"/>
                  <a:pt x="782" y="769"/>
                  <a:pt x="774" y="7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4110A930-6537-8FF0-AFE1-51CA00BAE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40" y="3544965"/>
            <a:ext cx="866698" cy="773150"/>
          </a:xfrm>
          <a:custGeom>
            <a:avLst/>
            <a:gdLst>
              <a:gd name="T0" fmla="*/ 52846 w 1391"/>
              <a:gd name="T1" fmla="*/ 53646 h 1239"/>
              <a:gd name="T2" fmla="*/ 433556 w 1391"/>
              <a:gd name="T3" fmla="*/ 61567 h 1239"/>
              <a:gd name="T4" fmla="*/ 37388 w 1391"/>
              <a:gd name="T5" fmla="*/ 61927 h 1239"/>
              <a:gd name="T6" fmla="*/ 386461 w 1391"/>
              <a:gd name="T7" fmla="*/ 338076 h 1239"/>
              <a:gd name="T8" fmla="*/ 278971 w 1391"/>
              <a:gd name="T9" fmla="*/ 353558 h 1239"/>
              <a:gd name="T10" fmla="*/ 278971 w 1391"/>
              <a:gd name="T11" fmla="*/ 338076 h 1239"/>
              <a:gd name="T12" fmla="*/ 401920 w 1391"/>
              <a:gd name="T13" fmla="*/ 353558 h 1239"/>
              <a:gd name="T14" fmla="*/ 401920 w 1391"/>
              <a:gd name="T15" fmla="*/ 338076 h 1239"/>
              <a:gd name="T16" fmla="*/ 355904 w 1391"/>
              <a:gd name="T17" fmla="*/ 338076 h 1239"/>
              <a:gd name="T18" fmla="*/ 248414 w 1391"/>
              <a:gd name="T19" fmla="*/ 353558 h 1239"/>
              <a:gd name="T20" fmla="*/ 248414 w 1391"/>
              <a:gd name="T21" fmla="*/ 338076 h 1239"/>
              <a:gd name="T22" fmla="*/ 324987 w 1391"/>
              <a:gd name="T23" fmla="*/ 353558 h 1239"/>
              <a:gd name="T24" fmla="*/ 309529 w 1391"/>
              <a:gd name="T25" fmla="*/ 353558 h 1239"/>
              <a:gd name="T26" fmla="*/ 447936 w 1391"/>
              <a:gd name="T27" fmla="*/ 353558 h 1239"/>
              <a:gd name="T28" fmla="*/ 232955 w 1391"/>
              <a:gd name="T29" fmla="*/ 338076 h 1239"/>
              <a:gd name="T30" fmla="*/ 232955 w 1391"/>
              <a:gd name="T31" fmla="*/ 353558 h 1239"/>
              <a:gd name="T32" fmla="*/ 222889 w 1391"/>
              <a:gd name="T33" fmla="*/ 122773 h 1239"/>
              <a:gd name="T34" fmla="*/ 237988 w 1391"/>
              <a:gd name="T35" fmla="*/ 122773 h 1239"/>
              <a:gd name="T36" fmla="*/ 253087 w 1391"/>
              <a:gd name="T37" fmla="*/ 138255 h 1239"/>
              <a:gd name="T38" fmla="*/ 299103 w 1391"/>
              <a:gd name="T39" fmla="*/ 122773 h 1239"/>
              <a:gd name="T40" fmla="*/ 299103 w 1391"/>
              <a:gd name="T41" fmla="*/ 138255 h 1239"/>
              <a:gd name="T42" fmla="*/ 314562 w 1391"/>
              <a:gd name="T43" fmla="*/ 122773 h 1239"/>
              <a:gd name="T44" fmla="*/ 330020 w 1391"/>
              <a:gd name="T45" fmla="*/ 122773 h 1239"/>
              <a:gd name="T46" fmla="*/ 99581 w 1391"/>
              <a:gd name="T47" fmla="*/ 122773 h 1239"/>
              <a:gd name="T48" fmla="*/ 145957 w 1391"/>
              <a:gd name="T49" fmla="*/ 138255 h 1239"/>
              <a:gd name="T50" fmla="*/ 130498 w 1391"/>
              <a:gd name="T51" fmla="*/ 138255 h 1239"/>
              <a:gd name="T52" fmla="*/ 345478 w 1391"/>
              <a:gd name="T53" fmla="*/ 122773 h 1239"/>
              <a:gd name="T54" fmla="*/ 360937 w 1391"/>
              <a:gd name="T55" fmla="*/ 122773 h 1239"/>
              <a:gd name="T56" fmla="*/ 161056 w 1391"/>
              <a:gd name="T57" fmla="*/ 122773 h 1239"/>
              <a:gd name="T58" fmla="*/ 84123 w 1391"/>
              <a:gd name="T59" fmla="*/ 138255 h 1239"/>
              <a:gd name="T60" fmla="*/ 69024 w 1391"/>
              <a:gd name="T61" fmla="*/ 138255 h 1239"/>
              <a:gd name="T62" fmla="*/ 406953 w 1391"/>
              <a:gd name="T63" fmla="*/ 138255 h 1239"/>
              <a:gd name="T64" fmla="*/ 406953 w 1391"/>
              <a:gd name="T65" fmla="*/ 122773 h 1239"/>
              <a:gd name="T66" fmla="*/ 452969 w 1391"/>
              <a:gd name="T67" fmla="*/ 138255 h 1239"/>
              <a:gd name="T68" fmla="*/ 53565 w 1391"/>
              <a:gd name="T69" fmla="*/ 138255 h 1239"/>
              <a:gd name="T70" fmla="*/ 38107 w 1391"/>
              <a:gd name="T71" fmla="*/ 138255 h 1239"/>
              <a:gd name="T72" fmla="*/ 376036 w 1391"/>
              <a:gd name="T73" fmla="*/ 122773 h 1239"/>
              <a:gd name="T74" fmla="*/ 391494 w 1391"/>
              <a:gd name="T75" fmla="*/ 122773 h 1239"/>
              <a:gd name="T76" fmla="*/ 191972 w 1391"/>
              <a:gd name="T77" fmla="*/ 122773 h 1239"/>
              <a:gd name="T78" fmla="*/ 493952 w 1391"/>
              <a:gd name="T79" fmla="*/ 196941 h 1239"/>
              <a:gd name="T80" fmla="*/ 30198 w 1391"/>
              <a:gd name="T81" fmla="*/ 0 h 1239"/>
              <a:gd name="T82" fmla="*/ 30198 w 1391"/>
              <a:gd name="T83" fmla="*/ 398923 h 1239"/>
              <a:gd name="T84" fmla="*/ 131217 w 1391"/>
              <a:gd name="T85" fmla="*/ 445728 h 1239"/>
              <a:gd name="T86" fmla="*/ 47094 w 1391"/>
              <a:gd name="T87" fmla="*/ 360399 h 1239"/>
              <a:gd name="T88" fmla="*/ 15458 w 1391"/>
              <a:gd name="T89" fmla="*/ 368680 h 1239"/>
              <a:gd name="T90" fmla="*/ 463754 w 1391"/>
              <a:gd name="T91" fmla="*/ 93970 h 1239"/>
              <a:gd name="T92" fmla="*/ 401560 w 1391"/>
              <a:gd name="T93" fmla="*/ 196941 h 1239"/>
              <a:gd name="T94" fmla="*/ 478493 w 1391"/>
              <a:gd name="T95" fmla="*/ 368680 h 1239"/>
              <a:gd name="T96" fmla="*/ 231517 w 1391"/>
              <a:gd name="T97" fmla="*/ 398923 h 1239"/>
              <a:gd name="T98" fmla="*/ 493952 w 1391"/>
              <a:gd name="T99" fmla="*/ 286951 h 1239"/>
              <a:gd name="T100" fmla="*/ 493952 w 1391"/>
              <a:gd name="T101" fmla="*/ 196941 h 1239"/>
              <a:gd name="T102" fmla="*/ 131577 w 1391"/>
              <a:gd name="T103" fmla="*/ 429886 h 1239"/>
              <a:gd name="T104" fmla="*/ 463754 w 1391"/>
              <a:gd name="T105" fmla="*/ 78488 h 1239"/>
              <a:gd name="T106" fmla="*/ 15458 w 1391"/>
              <a:gd name="T107" fmla="*/ 30603 h 1239"/>
              <a:gd name="T108" fmla="*/ 478493 w 1391"/>
              <a:gd name="T109" fmla="*/ 30603 h 1239"/>
              <a:gd name="T110" fmla="*/ 484245 w 1391"/>
              <a:gd name="T111" fmla="*/ 271469 h 1239"/>
              <a:gd name="T112" fmla="*/ 484245 w 1391"/>
              <a:gd name="T113" fmla="*/ 212423 h 1239"/>
              <a:gd name="T114" fmla="*/ 438229 w 1391"/>
              <a:gd name="T115" fmla="*/ 234025 h 1239"/>
              <a:gd name="T116" fmla="*/ 459080 w 1391"/>
              <a:gd name="T117" fmla="*/ 234025 h 1239"/>
              <a:gd name="T118" fmla="*/ 128341 w 1391"/>
              <a:gd name="T119" fmla="*/ 383801 h 1239"/>
              <a:gd name="T120" fmla="*/ 152787 w 1391"/>
              <a:gd name="T121" fmla="*/ 398923 h 1239"/>
              <a:gd name="T122" fmla="*/ 144159 w 1391"/>
              <a:gd name="T123" fmla="*/ 320074 h 1239"/>
              <a:gd name="T124" fmla="*/ 117916 w 1391"/>
              <a:gd name="T125" fmla="*/ 351038 h 12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91" h="1239">
                <a:moveTo>
                  <a:pt x="104" y="172"/>
                </a:moveTo>
                <a:lnTo>
                  <a:pt x="147" y="172"/>
                </a:lnTo>
                <a:lnTo>
                  <a:pt x="147" y="149"/>
                </a:lnTo>
                <a:lnTo>
                  <a:pt x="1163" y="149"/>
                </a:lnTo>
                <a:lnTo>
                  <a:pt x="1163" y="171"/>
                </a:lnTo>
                <a:lnTo>
                  <a:pt x="1206" y="171"/>
                </a:lnTo>
                <a:lnTo>
                  <a:pt x="1206" y="106"/>
                </a:lnTo>
                <a:lnTo>
                  <a:pt x="104" y="106"/>
                </a:lnTo>
                <a:lnTo>
                  <a:pt x="104" y="172"/>
                </a:lnTo>
                <a:close/>
                <a:moveTo>
                  <a:pt x="1033" y="982"/>
                </a:moveTo>
                <a:lnTo>
                  <a:pt x="1075" y="982"/>
                </a:lnTo>
                <a:lnTo>
                  <a:pt x="1075" y="939"/>
                </a:lnTo>
                <a:lnTo>
                  <a:pt x="1033" y="939"/>
                </a:lnTo>
                <a:lnTo>
                  <a:pt x="1033" y="982"/>
                </a:lnTo>
                <a:close/>
                <a:moveTo>
                  <a:pt x="776" y="982"/>
                </a:moveTo>
                <a:lnTo>
                  <a:pt x="819" y="982"/>
                </a:lnTo>
                <a:lnTo>
                  <a:pt x="819" y="939"/>
                </a:lnTo>
                <a:lnTo>
                  <a:pt x="776" y="939"/>
                </a:lnTo>
                <a:lnTo>
                  <a:pt x="776" y="982"/>
                </a:lnTo>
                <a:close/>
                <a:moveTo>
                  <a:pt x="1118" y="939"/>
                </a:moveTo>
                <a:lnTo>
                  <a:pt x="1118" y="982"/>
                </a:lnTo>
                <a:lnTo>
                  <a:pt x="1161" y="982"/>
                </a:lnTo>
                <a:lnTo>
                  <a:pt x="1161" y="939"/>
                </a:lnTo>
                <a:lnTo>
                  <a:pt x="1118" y="939"/>
                </a:lnTo>
                <a:close/>
                <a:moveTo>
                  <a:pt x="947" y="982"/>
                </a:moveTo>
                <a:lnTo>
                  <a:pt x="990" y="982"/>
                </a:lnTo>
                <a:lnTo>
                  <a:pt x="990" y="939"/>
                </a:lnTo>
                <a:lnTo>
                  <a:pt x="947" y="939"/>
                </a:lnTo>
                <a:lnTo>
                  <a:pt x="947" y="982"/>
                </a:lnTo>
                <a:close/>
                <a:moveTo>
                  <a:pt x="691" y="982"/>
                </a:moveTo>
                <a:lnTo>
                  <a:pt x="733" y="982"/>
                </a:lnTo>
                <a:lnTo>
                  <a:pt x="733" y="939"/>
                </a:lnTo>
                <a:lnTo>
                  <a:pt x="691" y="939"/>
                </a:lnTo>
                <a:lnTo>
                  <a:pt x="691" y="982"/>
                </a:lnTo>
                <a:close/>
                <a:moveTo>
                  <a:pt x="861" y="982"/>
                </a:moveTo>
                <a:lnTo>
                  <a:pt x="904" y="982"/>
                </a:lnTo>
                <a:lnTo>
                  <a:pt x="904" y="939"/>
                </a:lnTo>
                <a:lnTo>
                  <a:pt x="861" y="939"/>
                </a:lnTo>
                <a:lnTo>
                  <a:pt x="861" y="982"/>
                </a:lnTo>
                <a:close/>
                <a:moveTo>
                  <a:pt x="1204" y="939"/>
                </a:moveTo>
                <a:lnTo>
                  <a:pt x="1204" y="982"/>
                </a:lnTo>
                <a:lnTo>
                  <a:pt x="1246" y="982"/>
                </a:lnTo>
                <a:lnTo>
                  <a:pt x="1246" y="939"/>
                </a:lnTo>
                <a:lnTo>
                  <a:pt x="1204" y="939"/>
                </a:lnTo>
                <a:close/>
                <a:moveTo>
                  <a:pt x="648" y="939"/>
                </a:moveTo>
                <a:lnTo>
                  <a:pt x="629" y="939"/>
                </a:lnTo>
                <a:lnTo>
                  <a:pt x="629" y="982"/>
                </a:lnTo>
                <a:lnTo>
                  <a:pt x="648" y="982"/>
                </a:lnTo>
                <a:lnTo>
                  <a:pt x="648" y="939"/>
                </a:lnTo>
                <a:close/>
                <a:moveTo>
                  <a:pt x="662" y="341"/>
                </a:moveTo>
                <a:lnTo>
                  <a:pt x="620" y="341"/>
                </a:lnTo>
                <a:lnTo>
                  <a:pt x="620" y="384"/>
                </a:lnTo>
                <a:lnTo>
                  <a:pt x="662" y="384"/>
                </a:lnTo>
                <a:lnTo>
                  <a:pt x="662" y="341"/>
                </a:lnTo>
                <a:close/>
                <a:moveTo>
                  <a:pt x="747" y="341"/>
                </a:moveTo>
                <a:lnTo>
                  <a:pt x="704" y="341"/>
                </a:lnTo>
                <a:lnTo>
                  <a:pt x="704" y="384"/>
                </a:lnTo>
                <a:lnTo>
                  <a:pt x="747" y="384"/>
                </a:lnTo>
                <a:lnTo>
                  <a:pt x="747" y="341"/>
                </a:lnTo>
                <a:close/>
                <a:moveTo>
                  <a:pt x="832" y="341"/>
                </a:moveTo>
                <a:lnTo>
                  <a:pt x="790" y="341"/>
                </a:lnTo>
                <a:lnTo>
                  <a:pt x="790" y="384"/>
                </a:lnTo>
                <a:lnTo>
                  <a:pt x="832" y="384"/>
                </a:lnTo>
                <a:lnTo>
                  <a:pt x="832" y="341"/>
                </a:lnTo>
                <a:close/>
                <a:moveTo>
                  <a:pt x="918" y="341"/>
                </a:moveTo>
                <a:lnTo>
                  <a:pt x="875" y="341"/>
                </a:lnTo>
                <a:lnTo>
                  <a:pt x="875" y="384"/>
                </a:lnTo>
                <a:lnTo>
                  <a:pt x="918" y="384"/>
                </a:lnTo>
                <a:lnTo>
                  <a:pt x="918" y="341"/>
                </a:lnTo>
                <a:close/>
                <a:moveTo>
                  <a:pt x="320" y="384"/>
                </a:moveTo>
                <a:lnTo>
                  <a:pt x="320" y="341"/>
                </a:lnTo>
                <a:lnTo>
                  <a:pt x="277" y="341"/>
                </a:lnTo>
                <a:lnTo>
                  <a:pt x="277" y="384"/>
                </a:lnTo>
                <a:lnTo>
                  <a:pt x="320" y="384"/>
                </a:lnTo>
                <a:close/>
                <a:moveTo>
                  <a:pt x="406" y="384"/>
                </a:moveTo>
                <a:lnTo>
                  <a:pt x="406" y="341"/>
                </a:lnTo>
                <a:lnTo>
                  <a:pt x="363" y="341"/>
                </a:lnTo>
                <a:lnTo>
                  <a:pt x="363" y="384"/>
                </a:lnTo>
                <a:lnTo>
                  <a:pt x="406" y="384"/>
                </a:lnTo>
                <a:close/>
                <a:moveTo>
                  <a:pt x="1004" y="341"/>
                </a:moveTo>
                <a:lnTo>
                  <a:pt x="961" y="341"/>
                </a:lnTo>
                <a:lnTo>
                  <a:pt x="961" y="384"/>
                </a:lnTo>
                <a:lnTo>
                  <a:pt x="1004" y="384"/>
                </a:lnTo>
                <a:lnTo>
                  <a:pt x="1004" y="341"/>
                </a:lnTo>
                <a:close/>
                <a:moveTo>
                  <a:pt x="491" y="384"/>
                </a:moveTo>
                <a:lnTo>
                  <a:pt x="491" y="341"/>
                </a:lnTo>
                <a:lnTo>
                  <a:pt x="448" y="341"/>
                </a:lnTo>
                <a:lnTo>
                  <a:pt x="448" y="384"/>
                </a:lnTo>
                <a:lnTo>
                  <a:pt x="491" y="384"/>
                </a:lnTo>
                <a:close/>
                <a:moveTo>
                  <a:pt x="234" y="384"/>
                </a:moveTo>
                <a:lnTo>
                  <a:pt x="234" y="341"/>
                </a:lnTo>
                <a:lnTo>
                  <a:pt x="192" y="341"/>
                </a:lnTo>
                <a:lnTo>
                  <a:pt x="192" y="384"/>
                </a:lnTo>
                <a:lnTo>
                  <a:pt x="234" y="384"/>
                </a:lnTo>
                <a:close/>
                <a:moveTo>
                  <a:pt x="1132" y="341"/>
                </a:moveTo>
                <a:lnTo>
                  <a:pt x="1132" y="384"/>
                </a:lnTo>
                <a:lnTo>
                  <a:pt x="1175" y="384"/>
                </a:lnTo>
                <a:lnTo>
                  <a:pt x="1175" y="341"/>
                </a:lnTo>
                <a:lnTo>
                  <a:pt x="1132" y="341"/>
                </a:lnTo>
                <a:close/>
                <a:moveTo>
                  <a:pt x="1218" y="341"/>
                </a:moveTo>
                <a:lnTo>
                  <a:pt x="1218" y="384"/>
                </a:lnTo>
                <a:lnTo>
                  <a:pt x="1260" y="384"/>
                </a:lnTo>
                <a:lnTo>
                  <a:pt x="1260" y="341"/>
                </a:lnTo>
                <a:lnTo>
                  <a:pt x="1218" y="341"/>
                </a:lnTo>
                <a:close/>
                <a:moveTo>
                  <a:pt x="149" y="384"/>
                </a:moveTo>
                <a:lnTo>
                  <a:pt x="149" y="341"/>
                </a:lnTo>
                <a:lnTo>
                  <a:pt x="106" y="341"/>
                </a:lnTo>
                <a:lnTo>
                  <a:pt x="106" y="384"/>
                </a:lnTo>
                <a:lnTo>
                  <a:pt x="149" y="384"/>
                </a:lnTo>
                <a:close/>
                <a:moveTo>
                  <a:pt x="1089" y="341"/>
                </a:moveTo>
                <a:lnTo>
                  <a:pt x="1046" y="341"/>
                </a:lnTo>
                <a:lnTo>
                  <a:pt x="1046" y="384"/>
                </a:lnTo>
                <a:lnTo>
                  <a:pt x="1089" y="384"/>
                </a:lnTo>
                <a:lnTo>
                  <a:pt x="1089" y="341"/>
                </a:lnTo>
                <a:close/>
                <a:moveTo>
                  <a:pt x="577" y="384"/>
                </a:moveTo>
                <a:lnTo>
                  <a:pt x="577" y="341"/>
                </a:lnTo>
                <a:lnTo>
                  <a:pt x="534" y="341"/>
                </a:lnTo>
                <a:lnTo>
                  <a:pt x="534" y="384"/>
                </a:lnTo>
                <a:lnTo>
                  <a:pt x="577" y="384"/>
                </a:lnTo>
                <a:close/>
                <a:moveTo>
                  <a:pt x="1374" y="547"/>
                </a:moveTo>
                <a:lnTo>
                  <a:pt x="1374" y="85"/>
                </a:lnTo>
                <a:cubicBezTo>
                  <a:pt x="1374" y="39"/>
                  <a:pt x="1336" y="0"/>
                  <a:pt x="1290" y="0"/>
                </a:cubicBezTo>
                <a:lnTo>
                  <a:pt x="84" y="0"/>
                </a:lnTo>
                <a:cubicBezTo>
                  <a:pt x="38" y="0"/>
                  <a:pt x="0" y="38"/>
                  <a:pt x="0" y="85"/>
                </a:cubicBezTo>
                <a:lnTo>
                  <a:pt x="0" y="1024"/>
                </a:lnTo>
                <a:cubicBezTo>
                  <a:pt x="0" y="1070"/>
                  <a:pt x="38" y="1108"/>
                  <a:pt x="84" y="1108"/>
                </a:cubicBezTo>
                <a:lnTo>
                  <a:pt x="155" y="1108"/>
                </a:lnTo>
                <a:lnTo>
                  <a:pt x="155" y="1107"/>
                </a:lnTo>
                <a:cubicBezTo>
                  <a:pt x="194" y="1185"/>
                  <a:pt x="273" y="1238"/>
                  <a:pt x="365" y="1238"/>
                </a:cubicBezTo>
                <a:cubicBezTo>
                  <a:pt x="494" y="1238"/>
                  <a:pt x="599" y="1132"/>
                  <a:pt x="599" y="1001"/>
                </a:cubicBezTo>
                <a:cubicBezTo>
                  <a:pt x="599" y="871"/>
                  <a:pt x="494" y="765"/>
                  <a:pt x="365" y="765"/>
                </a:cubicBezTo>
                <a:cubicBezTo>
                  <a:pt x="236" y="765"/>
                  <a:pt x="131" y="871"/>
                  <a:pt x="131" y="1001"/>
                </a:cubicBezTo>
                <a:cubicBezTo>
                  <a:pt x="131" y="1024"/>
                  <a:pt x="134" y="1045"/>
                  <a:pt x="139" y="1066"/>
                </a:cubicBezTo>
                <a:lnTo>
                  <a:pt x="84" y="1066"/>
                </a:lnTo>
                <a:cubicBezTo>
                  <a:pt x="61" y="1066"/>
                  <a:pt x="43" y="1047"/>
                  <a:pt x="43" y="1024"/>
                </a:cubicBezTo>
                <a:lnTo>
                  <a:pt x="43" y="250"/>
                </a:lnTo>
                <a:cubicBezTo>
                  <a:pt x="55" y="257"/>
                  <a:pt x="69" y="261"/>
                  <a:pt x="84" y="261"/>
                </a:cubicBezTo>
                <a:lnTo>
                  <a:pt x="1290" y="261"/>
                </a:lnTo>
                <a:cubicBezTo>
                  <a:pt x="1313" y="261"/>
                  <a:pt x="1331" y="279"/>
                  <a:pt x="1331" y="303"/>
                </a:cubicBezTo>
                <a:lnTo>
                  <a:pt x="1331" y="547"/>
                </a:lnTo>
                <a:lnTo>
                  <a:pt x="1117" y="547"/>
                </a:lnTo>
                <a:lnTo>
                  <a:pt x="1117" y="797"/>
                </a:lnTo>
                <a:lnTo>
                  <a:pt x="1331" y="797"/>
                </a:lnTo>
                <a:lnTo>
                  <a:pt x="1331" y="1024"/>
                </a:lnTo>
                <a:cubicBezTo>
                  <a:pt x="1331" y="1046"/>
                  <a:pt x="1313" y="1066"/>
                  <a:pt x="1290" y="1066"/>
                </a:cubicBezTo>
                <a:lnTo>
                  <a:pt x="644" y="1066"/>
                </a:lnTo>
                <a:lnTo>
                  <a:pt x="644" y="1108"/>
                </a:lnTo>
                <a:lnTo>
                  <a:pt x="1290" y="1108"/>
                </a:lnTo>
                <a:cubicBezTo>
                  <a:pt x="1336" y="1108"/>
                  <a:pt x="1374" y="1071"/>
                  <a:pt x="1374" y="1024"/>
                </a:cubicBezTo>
                <a:lnTo>
                  <a:pt x="1374" y="797"/>
                </a:lnTo>
                <a:lnTo>
                  <a:pt x="1390" y="797"/>
                </a:lnTo>
                <a:lnTo>
                  <a:pt x="1390" y="547"/>
                </a:lnTo>
                <a:lnTo>
                  <a:pt x="1374" y="547"/>
                </a:lnTo>
                <a:close/>
                <a:moveTo>
                  <a:pt x="366" y="807"/>
                </a:moveTo>
                <a:cubicBezTo>
                  <a:pt x="472" y="807"/>
                  <a:pt x="558" y="893"/>
                  <a:pt x="558" y="1000"/>
                </a:cubicBezTo>
                <a:cubicBezTo>
                  <a:pt x="558" y="1107"/>
                  <a:pt x="472" y="1194"/>
                  <a:pt x="366" y="1194"/>
                </a:cubicBezTo>
                <a:cubicBezTo>
                  <a:pt x="260" y="1194"/>
                  <a:pt x="175" y="1107"/>
                  <a:pt x="175" y="1000"/>
                </a:cubicBezTo>
                <a:cubicBezTo>
                  <a:pt x="174" y="894"/>
                  <a:pt x="260" y="807"/>
                  <a:pt x="366" y="807"/>
                </a:cubicBezTo>
                <a:close/>
                <a:moveTo>
                  <a:pt x="1290" y="218"/>
                </a:moveTo>
                <a:lnTo>
                  <a:pt x="84" y="218"/>
                </a:lnTo>
                <a:cubicBezTo>
                  <a:pt x="61" y="218"/>
                  <a:pt x="43" y="200"/>
                  <a:pt x="43" y="177"/>
                </a:cubicBezTo>
                <a:lnTo>
                  <a:pt x="43" y="85"/>
                </a:lnTo>
                <a:cubicBezTo>
                  <a:pt x="43" y="62"/>
                  <a:pt x="61" y="43"/>
                  <a:pt x="84" y="43"/>
                </a:cubicBezTo>
                <a:lnTo>
                  <a:pt x="1290" y="43"/>
                </a:lnTo>
                <a:cubicBezTo>
                  <a:pt x="1313" y="43"/>
                  <a:pt x="1331" y="61"/>
                  <a:pt x="1331" y="85"/>
                </a:cubicBezTo>
                <a:lnTo>
                  <a:pt x="1331" y="229"/>
                </a:lnTo>
                <a:cubicBezTo>
                  <a:pt x="1319" y="223"/>
                  <a:pt x="1305" y="218"/>
                  <a:pt x="1290" y="218"/>
                </a:cubicBezTo>
                <a:close/>
                <a:moveTo>
                  <a:pt x="1347" y="754"/>
                </a:moveTo>
                <a:lnTo>
                  <a:pt x="1160" y="754"/>
                </a:lnTo>
                <a:lnTo>
                  <a:pt x="1160" y="590"/>
                </a:lnTo>
                <a:lnTo>
                  <a:pt x="1347" y="590"/>
                </a:lnTo>
                <a:lnTo>
                  <a:pt x="1347" y="754"/>
                </a:lnTo>
                <a:close/>
                <a:moveTo>
                  <a:pt x="1276" y="650"/>
                </a:moveTo>
                <a:lnTo>
                  <a:pt x="1219" y="650"/>
                </a:lnTo>
                <a:lnTo>
                  <a:pt x="1219" y="692"/>
                </a:lnTo>
                <a:lnTo>
                  <a:pt x="1277" y="692"/>
                </a:lnTo>
                <a:lnTo>
                  <a:pt x="1277" y="650"/>
                </a:lnTo>
                <a:lnTo>
                  <a:pt x="1276" y="650"/>
                </a:lnTo>
                <a:close/>
                <a:moveTo>
                  <a:pt x="357" y="943"/>
                </a:moveTo>
                <a:lnTo>
                  <a:pt x="357" y="1066"/>
                </a:lnTo>
                <a:lnTo>
                  <a:pt x="333" y="1066"/>
                </a:lnTo>
                <a:lnTo>
                  <a:pt x="333" y="1108"/>
                </a:lnTo>
                <a:lnTo>
                  <a:pt x="425" y="1108"/>
                </a:lnTo>
                <a:lnTo>
                  <a:pt x="425" y="1066"/>
                </a:lnTo>
                <a:lnTo>
                  <a:pt x="401" y="1066"/>
                </a:lnTo>
                <a:lnTo>
                  <a:pt x="401" y="889"/>
                </a:lnTo>
                <a:lnTo>
                  <a:pt x="364" y="874"/>
                </a:lnTo>
                <a:lnTo>
                  <a:pt x="297" y="945"/>
                </a:lnTo>
                <a:lnTo>
                  <a:pt x="328" y="975"/>
                </a:lnTo>
                <a:lnTo>
                  <a:pt x="357" y="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0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562F-30D8-3A48-B7CF-8C88E9B247D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Businesses Need to Stay Competitive</a:t>
            </a:r>
          </a:p>
        </p:txBody>
      </p:sp>
      <p:sp>
        <p:nvSpPr>
          <p:cNvPr id="16" name="Oval 15"/>
          <p:cNvSpPr/>
          <p:nvPr/>
        </p:nvSpPr>
        <p:spPr>
          <a:xfrm>
            <a:off x="1172195" y="1192264"/>
            <a:ext cx="2361684" cy="2361900"/>
          </a:xfrm>
          <a:prstGeom prst="ellipse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  <a:latin typeface="Open Sans Light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90743" y="1192266"/>
            <a:ext cx="2362514" cy="2361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  <a:latin typeface="Open Sans Light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10121" y="1192264"/>
            <a:ext cx="2361684" cy="2361900"/>
          </a:xfrm>
          <a:prstGeom prst="ellipse">
            <a:avLst/>
          </a:prstGeom>
          <a:solidFill>
            <a:srgbClr val="69BE2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  <a:latin typeface="Open Sans Light"/>
              <a:ea typeface="ＭＳ Ｐゴシック" charset="0"/>
            </a:endParaRPr>
          </a:p>
        </p:txBody>
      </p:sp>
      <p:sp>
        <p:nvSpPr>
          <p:cNvPr id="33" name="TextBox 83">
            <a:extLst>
              <a:ext uri="{FF2B5EF4-FFF2-40B4-BE49-F238E27FC236}">
                <a16:creationId xmlns:a16="http://schemas.microsoft.com/office/drawing/2014/main" id="{85F86CF8-5E9C-734F-8E21-FD1561131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582" y="3639692"/>
            <a:ext cx="2127093" cy="7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Say Offering </a:t>
            </a:r>
            <a:r>
              <a:rPr lang="en-US" sz="1200" b="1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Financial Wellness Tools </a:t>
            </a:r>
            <a:br>
              <a:rPr lang="en-US" sz="1200" b="1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rPr>
              <a:t>Helps Retention</a:t>
            </a:r>
          </a:p>
        </p:txBody>
      </p:sp>
      <p:sp>
        <p:nvSpPr>
          <p:cNvPr id="36" name="TextBox 83">
            <a:extLst>
              <a:ext uri="{FF2B5EF4-FFF2-40B4-BE49-F238E27FC236}">
                <a16:creationId xmlns:a16="http://schemas.microsoft.com/office/drawing/2014/main" id="{A69CF3C1-F2BE-E746-AE54-F6A514C2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703" y="3639119"/>
            <a:ext cx="1802594" cy="7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Feel 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Responsible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for Their Employee’s 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Financial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Wellness</a:t>
            </a:r>
          </a:p>
        </p:txBody>
      </p:sp>
      <p:sp>
        <p:nvSpPr>
          <p:cNvPr id="42" name="TextBox 83">
            <a:extLst>
              <a:ext uri="{FF2B5EF4-FFF2-40B4-BE49-F238E27FC236}">
                <a16:creationId xmlns:a16="http://schemas.microsoft.com/office/drawing/2014/main" id="{DECE3DA4-BAF1-6A4D-B891-0F648125E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66" y="3639123"/>
            <a:ext cx="1802594" cy="5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 charset="0"/>
                <a:ea typeface="ＭＳ Ｐゴシック" charset="0"/>
              </a:defRPr>
            </a:lvl9pPr>
          </a:lstStyle>
          <a:p>
            <a:r>
              <a:rPr lang="en-US" sz="1200" b="1" dirty="0">
                <a:solidFill>
                  <a:schemeClr val="tx2"/>
                </a:solidFill>
                <a:latin typeface="+mn-lt"/>
              </a:rPr>
              <a:t>Can’t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or 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Won’t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give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+mn-lt"/>
              </a:rPr>
              <a:t>Cash Advances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20F6C12-46DC-7F4D-F0FC-CD2A3AE98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849" y="1894237"/>
            <a:ext cx="1514303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/>
          <a:p>
            <a:pPr algn="ctr"/>
            <a:r>
              <a:rPr lang="en-US" sz="4400" b="1" spc="20" dirty="0">
                <a:solidFill>
                  <a:srgbClr val="FFFFFF"/>
                </a:solidFill>
                <a:cs typeface="Arial" panose="020B0604020202020204" pitchFamily="34" charset="0"/>
              </a:rPr>
              <a:t>97%</a:t>
            </a:r>
          </a:p>
          <a:p>
            <a:pPr algn="ctr"/>
            <a:r>
              <a:rPr lang="en-US" sz="1600" b="1" spc="-30" dirty="0">
                <a:solidFill>
                  <a:srgbClr val="FFFFFF"/>
                </a:solidFill>
                <a:cs typeface="Arial" panose="020B0604020202020204" pitchFamily="34" charset="0"/>
              </a:rPr>
              <a:t>of Employers</a:t>
            </a:r>
            <a:endParaRPr lang="en-US" sz="3500" b="1" spc="-3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9EB8303-A4F1-82D0-47B9-48F15E71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78" y="1894237"/>
            <a:ext cx="1514303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/>
          <a:p>
            <a:pPr algn="ctr"/>
            <a:r>
              <a:rPr lang="en-US" sz="4400" b="1" spc="20" dirty="0">
                <a:solidFill>
                  <a:srgbClr val="FFFFFF"/>
                </a:solidFill>
                <a:cs typeface="Arial" panose="020B0604020202020204" pitchFamily="34" charset="0"/>
              </a:rPr>
              <a:t>84%</a:t>
            </a:r>
          </a:p>
          <a:p>
            <a:pPr algn="ctr"/>
            <a:r>
              <a:rPr lang="en-US" sz="1600" b="1" spc="-30" dirty="0">
                <a:solidFill>
                  <a:srgbClr val="FFFFFF"/>
                </a:solidFill>
                <a:cs typeface="Arial" panose="020B0604020202020204" pitchFamily="34" charset="0"/>
              </a:rPr>
              <a:t>of Employers</a:t>
            </a:r>
            <a:endParaRPr lang="en-US" sz="3500" b="1" spc="-3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E7D2445-DA84-3E58-AEA5-24C2C317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996" y="1894237"/>
            <a:ext cx="1514303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/>
          <a:p>
            <a:pPr algn="ctr"/>
            <a:r>
              <a:rPr lang="en-US" sz="4400" b="1" spc="20" dirty="0">
                <a:solidFill>
                  <a:srgbClr val="FFFFFF"/>
                </a:solidFill>
                <a:cs typeface="Arial" panose="020B0604020202020204" pitchFamily="34" charset="0"/>
              </a:rPr>
              <a:t>87%</a:t>
            </a:r>
          </a:p>
          <a:p>
            <a:pPr algn="ctr"/>
            <a:r>
              <a:rPr lang="en-US" sz="1600" b="1" spc="-30" dirty="0">
                <a:solidFill>
                  <a:srgbClr val="FFFFFF"/>
                </a:solidFill>
                <a:cs typeface="Arial" panose="020B0604020202020204" pitchFamily="34" charset="0"/>
              </a:rPr>
              <a:t>of Employers</a:t>
            </a:r>
            <a:endParaRPr lang="en-US" sz="3500" b="1" spc="-3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2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3667355"/>
              </p:ext>
            </p:extLst>
          </p:nvPr>
        </p:nvGraphicFramePr>
        <p:xfrm>
          <a:off x="88734" y="1361370"/>
          <a:ext cx="2887436" cy="192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1B3014F-22E0-D648-81B4-A71CD8A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Your Finances Impact Your Well-Being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9266" y="3351680"/>
            <a:ext cx="2321091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68% of Employees Feel Personal Financial Issues Affect Their Health</a:t>
            </a: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4051671347"/>
              </p:ext>
            </p:extLst>
          </p:nvPr>
        </p:nvGraphicFramePr>
        <p:xfrm>
          <a:off x="3035134" y="1340588"/>
          <a:ext cx="2887436" cy="192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ctangle 33"/>
          <p:cNvSpPr/>
          <p:nvPr/>
        </p:nvSpPr>
        <p:spPr>
          <a:xfrm>
            <a:off x="3318306" y="3330898"/>
            <a:ext cx="2321091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38% of Employee's Report Being Distracted at Work Because of Their Finances</a:t>
            </a:r>
          </a:p>
        </p:txBody>
      </p:sp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2794755642"/>
              </p:ext>
            </p:extLst>
          </p:nvPr>
        </p:nvGraphicFramePr>
        <p:xfrm>
          <a:off x="5935352" y="1319806"/>
          <a:ext cx="2887436" cy="192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Rectangle 35"/>
          <p:cNvSpPr/>
          <p:nvPr/>
        </p:nvSpPr>
        <p:spPr>
          <a:xfrm>
            <a:off x="5873750" y="3310116"/>
            <a:ext cx="3148868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Financial Concerns Have a  Severe/Major Impact on the Mental Health of 49% of Employees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97362" y="2047831"/>
            <a:ext cx="96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cap="all" dirty="0">
                <a:solidFill>
                  <a:schemeClr val="tx2"/>
                </a:solidFill>
                <a:cs typeface="Arial" panose="020B0604020202020204" pitchFamily="34" charset="0"/>
              </a:rPr>
              <a:t>68%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034691" y="2035131"/>
            <a:ext cx="96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cap="all" dirty="0">
                <a:solidFill>
                  <a:schemeClr val="tx2"/>
                </a:solidFill>
                <a:cs typeface="Arial" panose="020B0604020202020204" pitchFamily="34" charset="0"/>
              </a:rPr>
              <a:t>38%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62948" y="2009731"/>
            <a:ext cx="96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cap="all" dirty="0">
                <a:solidFill>
                  <a:schemeClr val="tx2"/>
                </a:solidFill>
                <a:cs typeface="Arial" panose="020B0604020202020204" pitchFamily="34" charset="0"/>
              </a:rPr>
              <a:t>49%</a:t>
            </a:r>
          </a:p>
        </p:txBody>
      </p:sp>
    </p:spTree>
    <p:extLst>
      <p:ext uri="{BB962C8B-B14F-4D97-AF65-F5344CB8AC3E}">
        <p14:creationId xmlns:p14="http://schemas.microsoft.com/office/powerpoint/2010/main" val="8153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32" grpId="0"/>
      <p:bldGraphic spid="33" grpId="0">
        <p:bldAsOne/>
      </p:bldGraphic>
      <p:bldP spid="34" grpId="0"/>
      <p:bldGraphic spid="35" grpId="0">
        <p:bldAsOne/>
      </p:bldGraphic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2562127"/>
            <a:ext cx="1828800" cy="2581373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EF10E-EFF8-4DC8-84F8-594830A64AB6}"/>
              </a:ext>
            </a:extLst>
          </p:cNvPr>
          <p:cNvSpPr/>
          <p:nvPr/>
        </p:nvSpPr>
        <p:spPr>
          <a:xfrm>
            <a:off x="7315200" y="2570764"/>
            <a:ext cx="1828800" cy="2572735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E88C0-E85E-DAF3-CB5F-E496B41BB747}"/>
              </a:ext>
            </a:extLst>
          </p:cNvPr>
          <p:cNvSpPr/>
          <p:nvPr/>
        </p:nvSpPr>
        <p:spPr>
          <a:xfrm>
            <a:off x="3657600" y="2570764"/>
            <a:ext cx="1828800" cy="2572735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683543"/>
          </a:xfr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4346201" y="3595959"/>
            <a:ext cx="451599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95747" y="3686839"/>
            <a:ext cx="1352505" cy="21929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  <a:ea typeface="Montserrat Semi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On-Demand Pay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7485" y="4099473"/>
            <a:ext cx="1689029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000" spc="-2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40% of employees carry some form of payday loan debt with an average interest rate of approximately 400%.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003801" y="3595959"/>
            <a:ext cx="451599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6422" y="3698923"/>
            <a:ext cx="1666357" cy="403957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  <a:ea typeface="Montserrat Semi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Tuition and Student Loan Assistance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6704" y="4099473"/>
            <a:ext cx="1505792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Help contribute to the repayment of employee student loans to reduce their debt load.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88601" y="3595959"/>
            <a:ext cx="451599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5716" y="3698923"/>
            <a:ext cx="1417368" cy="403957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ea typeface="Montserrat Semi" charset="0"/>
                <a:cs typeface="Arial" panose="020B0604020202020204" pitchFamily="34" charset="0"/>
              </a:rPr>
              <a:t>401(k) and Retirement Plans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0573" y="4099473"/>
            <a:ext cx="1567654" cy="804066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More than 75% of employed Americans feel retirement savings are one of the most important financial wellness benefits.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237ABB-79EC-A2A0-60FB-20347DBFEE04}"/>
              </a:ext>
            </a:extLst>
          </p:cNvPr>
          <p:cNvSpPr txBox="1"/>
          <p:nvPr/>
        </p:nvSpPr>
        <p:spPr>
          <a:xfrm>
            <a:off x="2024649" y="3698923"/>
            <a:ext cx="1460286" cy="403957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ea typeface="Montserrat Semi" charset="0"/>
                <a:cs typeface="Arial" panose="020B0604020202020204" pitchFamily="34" charset="0"/>
              </a:rPr>
              <a:t>Financial Education Tools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DA32C1-0D06-A60C-D0A4-55422A8B3965}"/>
              </a:ext>
            </a:extLst>
          </p:cNvPr>
          <p:cNvSpPr txBox="1"/>
          <p:nvPr/>
        </p:nvSpPr>
        <p:spPr>
          <a:xfrm>
            <a:off x="2074293" y="4099473"/>
            <a:ext cx="1360998" cy="496290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Fewer than 1 in 4 Americans have budgets in place.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E5CABC-C5E7-F24B-FAF2-470CBA170A78}"/>
              </a:ext>
            </a:extLst>
          </p:cNvPr>
          <p:cNvSpPr txBox="1"/>
          <p:nvPr/>
        </p:nvSpPr>
        <p:spPr>
          <a:xfrm>
            <a:off x="5567553" y="3698923"/>
            <a:ext cx="1666356" cy="403957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ea typeface="Montserrat Semi" charset="0"/>
                <a:cs typeface="Arial" panose="020B0604020202020204" pitchFamily="34" charset="0"/>
              </a:rPr>
              <a:t>Counseling and Financial Coaching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7AD508-74CE-21CE-5845-FF228BACA88B}"/>
              </a:ext>
            </a:extLst>
          </p:cNvPr>
          <p:cNvSpPr txBox="1"/>
          <p:nvPr/>
        </p:nvSpPr>
        <p:spPr>
          <a:xfrm>
            <a:off x="5590650" y="4099473"/>
            <a:ext cx="1620163" cy="496290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4 in 10 employees want access to advice from an investment professional.</a:t>
            </a:r>
          </a:p>
        </p:txBody>
      </p:sp>
      <p:pic>
        <p:nvPicPr>
          <p:cNvPr id="28" name="Graphic 27" descr="Balloons outline">
            <a:extLst>
              <a:ext uri="{FF2B5EF4-FFF2-40B4-BE49-F238E27FC236}">
                <a16:creationId xmlns:a16="http://schemas.microsoft.com/office/drawing/2014/main" id="{B27C82DF-AE66-C730-339B-9FA123AA9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8248" y="2970876"/>
            <a:ext cx="512304" cy="512304"/>
          </a:xfrm>
          <a:prstGeom prst="rect">
            <a:avLst/>
          </a:prstGeom>
        </p:spPr>
      </p:pic>
      <p:pic>
        <p:nvPicPr>
          <p:cNvPr id="33" name="Graphic 32" descr="Classroom outline">
            <a:extLst>
              <a:ext uri="{FF2B5EF4-FFF2-40B4-BE49-F238E27FC236}">
                <a16:creationId xmlns:a16="http://schemas.microsoft.com/office/drawing/2014/main" id="{F903480F-7458-888F-EE2E-2135A94FA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98640" y="2970876"/>
            <a:ext cx="512304" cy="512304"/>
          </a:xfrm>
          <a:prstGeom prst="rect">
            <a:avLst/>
          </a:prstGeom>
        </p:spPr>
      </p:pic>
      <p:pic>
        <p:nvPicPr>
          <p:cNvPr id="34" name="Graphic 33" descr="Flying Money outline">
            <a:extLst>
              <a:ext uri="{FF2B5EF4-FFF2-40B4-BE49-F238E27FC236}">
                <a16:creationId xmlns:a16="http://schemas.microsoft.com/office/drawing/2014/main" id="{74D4895E-A07D-FD2C-E4E6-C7221D4B3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15848" y="2970876"/>
            <a:ext cx="512304" cy="512304"/>
          </a:xfrm>
          <a:prstGeom prst="rect">
            <a:avLst/>
          </a:prstGeom>
        </p:spPr>
      </p:pic>
      <p:pic>
        <p:nvPicPr>
          <p:cNvPr id="35" name="Graphic 34" descr="Graduation cap outline">
            <a:extLst>
              <a:ext uri="{FF2B5EF4-FFF2-40B4-BE49-F238E27FC236}">
                <a16:creationId xmlns:a16="http://schemas.microsoft.com/office/drawing/2014/main" id="{A055D969-47B6-665B-86DC-E2B1F64FC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73447" y="2970876"/>
            <a:ext cx="512306" cy="512304"/>
          </a:xfrm>
          <a:prstGeom prst="rect">
            <a:avLst/>
          </a:prstGeom>
        </p:spPr>
      </p:pic>
      <p:pic>
        <p:nvPicPr>
          <p:cNvPr id="36" name="Graphic 35" descr="List outline">
            <a:extLst>
              <a:ext uri="{FF2B5EF4-FFF2-40B4-BE49-F238E27FC236}">
                <a16:creationId xmlns:a16="http://schemas.microsoft.com/office/drawing/2014/main" id="{9700F190-C029-8846-7BDA-88044ED4FB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144578" y="2970876"/>
            <a:ext cx="512306" cy="51230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0A1564-1DF2-1F9C-7986-D048E4743203}"/>
              </a:ext>
            </a:extLst>
          </p:cNvPr>
          <p:cNvCxnSpPr>
            <a:cxnSpLocks/>
          </p:cNvCxnSpPr>
          <p:nvPr/>
        </p:nvCxnSpPr>
        <p:spPr>
          <a:xfrm>
            <a:off x="2528993" y="3595959"/>
            <a:ext cx="451599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B5CFEA-C136-5B82-3148-B983B644D345}"/>
              </a:ext>
            </a:extLst>
          </p:cNvPr>
          <p:cNvCxnSpPr>
            <a:cxnSpLocks/>
          </p:cNvCxnSpPr>
          <p:nvPr/>
        </p:nvCxnSpPr>
        <p:spPr>
          <a:xfrm>
            <a:off x="6174932" y="3595959"/>
            <a:ext cx="451599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46D0A73-C5F0-46ED-5539-95614738B0A3}"/>
              </a:ext>
            </a:extLst>
          </p:cNvPr>
          <p:cNvSpPr/>
          <p:nvPr/>
        </p:nvSpPr>
        <p:spPr>
          <a:xfrm>
            <a:off x="1" y="0"/>
            <a:ext cx="5763126" cy="268354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9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329C4A-FEF5-8E4B-AFFE-F2E58921A6ED}"/>
              </a:ext>
            </a:extLst>
          </p:cNvPr>
          <p:cNvGrpSpPr/>
          <p:nvPr/>
        </p:nvGrpSpPr>
        <p:grpSpPr>
          <a:xfrm>
            <a:off x="-1" y="0"/>
            <a:ext cx="3988419" cy="5143500"/>
            <a:chOff x="0" y="0"/>
            <a:chExt cx="4039812" cy="5143500"/>
          </a:xfrm>
        </p:grpSpPr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76630B3D-8922-1F43-B455-FE8C19EA867A}"/>
                </a:ext>
              </a:extLst>
            </p:cNvPr>
            <p:cNvSpPr/>
            <p:nvPr/>
          </p:nvSpPr>
          <p:spPr>
            <a:xfrm>
              <a:off x="110111" y="0"/>
              <a:ext cx="3929701" cy="5143500"/>
            </a:xfrm>
            <a:custGeom>
              <a:avLst/>
              <a:gdLst>
                <a:gd name="connsiteX0" fmla="*/ 0 w 3929701"/>
                <a:gd name="connsiteY0" fmla="*/ 0 h 5143500"/>
                <a:gd name="connsiteX1" fmla="*/ 3525500 w 3929701"/>
                <a:gd name="connsiteY1" fmla="*/ 0 h 5143500"/>
                <a:gd name="connsiteX2" fmla="*/ 3493111 w 3929701"/>
                <a:gd name="connsiteY2" fmla="*/ 56160 h 5143500"/>
                <a:gd name="connsiteX3" fmla="*/ 3233513 w 3929701"/>
                <a:gd name="connsiteY3" fmla="*/ 3221835 h 5143500"/>
                <a:gd name="connsiteX4" fmla="*/ 3798129 w 3929701"/>
                <a:gd name="connsiteY4" fmla="*/ 4903297 h 5143500"/>
                <a:gd name="connsiteX5" fmla="*/ 3929701 w 3929701"/>
                <a:gd name="connsiteY5" fmla="*/ 5143500 h 5143500"/>
                <a:gd name="connsiteX6" fmla="*/ 0 w 3929701"/>
                <a:gd name="connsiteY6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701" h="5143500">
                  <a:moveTo>
                    <a:pt x="0" y="0"/>
                  </a:moveTo>
                  <a:lnTo>
                    <a:pt x="3525500" y="0"/>
                  </a:lnTo>
                  <a:lnTo>
                    <a:pt x="3493111" y="56160"/>
                  </a:lnTo>
                  <a:cubicBezTo>
                    <a:pt x="3111631" y="805217"/>
                    <a:pt x="2991404" y="1971885"/>
                    <a:pt x="3233513" y="3221835"/>
                  </a:cubicBezTo>
                  <a:cubicBezTo>
                    <a:pt x="3354568" y="3846810"/>
                    <a:pt x="3551882" y="4418647"/>
                    <a:pt x="3798129" y="4903297"/>
                  </a:cubicBezTo>
                  <a:lnTo>
                    <a:pt x="3929701" y="5143500"/>
                  </a:lnTo>
                  <a:lnTo>
                    <a:pt x="0" y="5143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835461AA-5178-4F49-BE72-56CA3CB8194B}"/>
                </a:ext>
              </a:extLst>
            </p:cNvPr>
            <p:cNvSpPr/>
            <p:nvPr/>
          </p:nvSpPr>
          <p:spPr>
            <a:xfrm>
              <a:off x="0" y="0"/>
              <a:ext cx="3929701" cy="5143500"/>
            </a:xfrm>
            <a:custGeom>
              <a:avLst/>
              <a:gdLst>
                <a:gd name="connsiteX0" fmla="*/ 0 w 3929701"/>
                <a:gd name="connsiteY0" fmla="*/ 0 h 5143500"/>
                <a:gd name="connsiteX1" fmla="*/ 3525500 w 3929701"/>
                <a:gd name="connsiteY1" fmla="*/ 0 h 5143500"/>
                <a:gd name="connsiteX2" fmla="*/ 3493111 w 3929701"/>
                <a:gd name="connsiteY2" fmla="*/ 56160 h 5143500"/>
                <a:gd name="connsiteX3" fmla="*/ 3233513 w 3929701"/>
                <a:gd name="connsiteY3" fmla="*/ 3221835 h 5143500"/>
                <a:gd name="connsiteX4" fmla="*/ 3798129 w 3929701"/>
                <a:gd name="connsiteY4" fmla="*/ 4903297 h 5143500"/>
                <a:gd name="connsiteX5" fmla="*/ 3929701 w 3929701"/>
                <a:gd name="connsiteY5" fmla="*/ 5143500 h 5143500"/>
                <a:gd name="connsiteX6" fmla="*/ 0 w 3929701"/>
                <a:gd name="connsiteY6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701" h="5143500">
                  <a:moveTo>
                    <a:pt x="0" y="0"/>
                  </a:moveTo>
                  <a:lnTo>
                    <a:pt x="3525500" y="0"/>
                  </a:lnTo>
                  <a:lnTo>
                    <a:pt x="3493111" y="56160"/>
                  </a:lnTo>
                  <a:cubicBezTo>
                    <a:pt x="3111631" y="805217"/>
                    <a:pt x="2991404" y="1971885"/>
                    <a:pt x="3233513" y="3221835"/>
                  </a:cubicBezTo>
                  <a:cubicBezTo>
                    <a:pt x="3354568" y="3846810"/>
                    <a:pt x="3551882" y="4418647"/>
                    <a:pt x="3798129" y="4903297"/>
                  </a:cubicBezTo>
                  <a:lnTo>
                    <a:pt x="3929701" y="5143500"/>
                  </a:lnTo>
                  <a:lnTo>
                    <a:pt x="0" y="5143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3CCC575-3CF7-324A-9539-F9CF791C9F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3" r="-2"/>
          <a:stretch/>
        </p:blipFill>
        <p:spPr>
          <a:xfrm>
            <a:off x="0" y="0"/>
            <a:ext cx="2517126" cy="5135386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E44C51B1-B432-1649-A161-D5CE893948D0}"/>
              </a:ext>
            </a:extLst>
          </p:cNvPr>
          <p:cNvSpPr txBox="1">
            <a:spLocks/>
          </p:cNvSpPr>
          <p:nvPr/>
        </p:nvSpPr>
        <p:spPr>
          <a:xfrm>
            <a:off x="255177" y="1416819"/>
            <a:ext cx="2679409" cy="230174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78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000" spc="-20" dirty="0"/>
              <a:t>Balancing </a:t>
            </a:r>
            <a:r>
              <a:rPr lang="en-US" sz="2000" spc="-20" dirty="0">
                <a:solidFill>
                  <a:schemeClr val="tx2"/>
                </a:solidFill>
              </a:rPr>
              <a:t>Employee Benefits and Perks</a:t>
            </a: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1200" b="0" spc="-20" dirty="0">
                <a:solidFill>
                  <a:schemeClr val="tx2"/>
                </a:solidFill>
              </a:rPr>
              <a:t>In a co-employment model, your company retains control of day-to-day operations, including finance, sales, marketing, hiring and firing, while certain responsibilities and obligations are shared with </a:t>
            </a:r>
            <a:r>
              <a:rPr lang="en-US" sz="1200" b="0" spc="-20" dirty="0" err="1">
                <a:solidFill>
                  <a:schemeClr val="tx2"/>
                </a:solidFill>
              </a:rPr>
              <a:t>Vensure</a:t>
            </a:r>
            <a:r>
              <a:rPr lang="en-US" sz="1200" b="0" spc="-20" dirty="0">
                <a:solidFill>
                  <a:schemeClr val="tx2"/>
                </a:solidFill>
              </a:rPr>
              <a:t>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81A25D-3F56-01FA-5327-897F842F1099}"/>
              </a:ext>
            </a:extLst>
          </p:cNvPr>
          <p:cNvGrpSpPr/>
          <p:nvPr/>
        </p:nvGrpSpPr>
        <p:grpSpPr>
          <a:xfrm>
            <a:off x="3923163" y="650873"/>
            <a:ext cx="4811883" cy="4019845"/>
            <a:chOff x="3923163" y="650873"/>
            <a:chExt cx="4811883" cy="4019845"/>
          </a:xfrm>
        </p:grpSpPr>
        <p:grpSp>
          <p:nvGrpSpPr>
            <p:cNvPr id="2" name="Graphic 27">
              <a:extLst>
                <a:ext uri="{FF2B5EF4-FFF2-40B4-BE49-F238E27FC236}">
                  <a16:creationId xmlns:a16="http://schemas.microsoft.com/office/drawing/2014/main" id="{53CC49C4-4F7D-0474-53C7-229C40D5B4BF}"/>
                </a:ext>
              </a:extLst>
            </p:cNvPr>
            <p:cNvGrpSpPr/>
            <p:nvPr/>
          </p:nvGrpSpPr>
          <p:grpSpPr>
            <a:xfrm>
              <a:off x="5846206" y="3332770"/>
              <a:ext cx="1274380" cy="1274380"/>
              <a:chOff x="5460682" y="2999488"/>
              <a:chExt cx="997863" cy="997863"/>
            </a:xfrm>
            <a:solidFill>
              <a:schemeClr val="bg2">
                <a:lumMod val="90000"/>
              </a:schemeClr>
            </a:solidFill>
          </p:grpSpPr>
          <p:sp>
            <p:nvSpPr>
              <p:cNvPr id="3" name="Freeform 25">
                <a:extLst>
                  <a:ext uri="{FF2B5EF4-FFF2-40B4-BE49-F238E27FC236}">
                    <a16:creationId xmlns:a16="http://schemas.microsoft.com/office/drawing/2014/main" id="{43628391-5528-D570-3BCA-DDD2220FA7F3}"/>
                  </a:ext>
                </a:extLst>
              </p:cNvPr>
              <p:cNvSpPr/>
              <p:nvPr/>
            </p:nvSpPr>
            <p:spPr>
              <a:xfrm>
                <a:off x="5558389" y="3234402"/>
                <a:ext cx="124733" cy="124733"/>
              </a:xfrm>
              <a:custGeom>
                <a:avLst/>
                <a:gdLst>
                  <a:gd name="connsiteX0" fmla="*/ 128891 w 124732"/>
                  <a:gd name="connsiteY0" fmla="*/ 64445 h 124732"/>
                  <a:gd name="connsiteX1" fmla="*/ 64445 w 124732"/>
                  <a:gd name="connsiteY1" fmla="*/ 128891 h 124732"/>
                  <a:gd name="connsiteX2" fmla="*/ 0 w 124732"/>
                  <a:gd name="connsiteY2" fmla="*/ 64445 h 124732"/>
                  <a:gd name="connsiteX3" fmla="*/ 64445 w 124732"/>
                  <a:gd name="connsiteY3" fmla="*/ 0 h 124732"/>
                  <a:gd name="connsiteX4" fmla="*/ 128891 w 124732"/>
                  <a:gd name="connsiteY4" fmla="*/ 64445 h 12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32" h="124732">
                    <a:moveTo>
                      <a:pt x="128891" y="64445"/>
                    </a:moveTo>
                    <a:cubicBezTo>
                      <a:pt x="128891" y="100037"/>
                      <a:pt x="100037" y="128891"/>
                      <a:pt x="64445" y="128891"/>
                    </a:cubicBezTo>
                    <a:cubicBezTo>
                      <a:pt x="28853" y="128891"/>
                      <a:pt x="0" y="100038"/>
                      <a:pt x="0" y="64445"/>
                    </a:cubicBezTo>
                    <a:cubicBezTo>
                      <a:pt x="0" y="28853"/>
                      <a:pt x="28853" y="0"/>
                      <a:pt x="64445" y="0"/>
                    </a:cubicBezTo>
                    <a:cubicBezTo>
                      <a:pt x="100037" y="0"/>
                      <a:pt x="128891" y="28853"/>
                      <a:pt x="128891" y="64445"/>
                    </a:cubicBezTo>
                    <a:close/>
                  </a:path>
                </a:pathLst>
              </a:custGeom>
              <a:grpFill/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 26">
                <a:extLst>
                  <a:ext uri="{FF2B5EF4-FFF2-40B4-BE49-F238E27FC236}">
                    <a16:creationId xmlns:a16="http://schemas.microsoft.com/office/drawing/2014/main" id="{AE82CCA6-A0F0-47F4-0429-D07EE37F8B7C}"/>
                  </a:ext>
                </a:extLst>
              </p:cNvPr>
              <p:cNvSpPr/>
              <p:nvPr/>
            </p:nvSpPr>
            <p:spPr>
              <a:xfrm>
                <a:off x="5543837" y="3370568"/>
                <a:ext cx="155916" cy="384593"/>
              </a:xfrm>
              <a:custGeom>
                <a:avLst/>
                <a:gdLst>
                  <a:gd name="connsiteX0" fmla="*/ 128891 w 155916"/>
                  <a:gd name="connsiteY0" fmla="*/ 0 h 384593"/>
                  <a:gd name="connsiteX1" fmla="*/ 30144 w 155916"/>
                  <a:gd name="connsiteY1" fmla="*/ 0 h 384593"/>
                  <a:gd name="connsiteX2" fmla="*/ 0 w 155916"/>
                  <a:gd name="connsiteY2" fmla="*/ 30144 h 384593"/>
                  <a:gd name="connsiteX3" fmla="*/ 0 w 155916"/>
                  <a:gd name="connsiteY3" fmla="*/ 201651 h 384593"/>
                  <a:gd name="connsiteX4" fmla="*/ 29104 w 155916"/>
                  <a:gd name="connsiteY4" fmla="*/ 231795 h 384593"/>
                  <a:gd name="connsiteX5" fmla="*/ 29104 w 155916"/>
                  <a:gd name="connsiteY5" fmla="*/ 361725 h 384593"/>
                  <a:gd name="connsiteX6" fmla="*/ 58209 w 155916"/>
                  <a:gd name="connsiteY6" fmla="*/ 391869 h 384593"/>
                  <a:gd name="connsiteX7" fmla="*/ 98747 w 155916"/>
                  <a:gd name="connsiteY7" fmla="*/ 391869 h 384593"/>
                  <a:gd name="connsiteX8" fmla="*/ 127851 w 155916"/>
                  <a:gd name="connsiteY8" fmla="*/ 361725 h 384593"/>
                  <a:gd name="connsiteX9" fmla="*/ 127851 w 155916"/>
                  <a:gd name="connsiteY9" fmla="*/ 231795 h 384593"/>
                  <a:gd name="connsiteX10" fmla="*/ 156956 w 155916"/>
                  <a:gd name="connsiteY10" fmla="*/ 201651 h 384593"/>
                  <a:gd name="connsiteX11" fmla="*/ 156956 w 155916"/>
                  <a:gd name="connsiteY11" fmla="*/ 30144 h 384593"/>
                  <a:gd name="connsiteX12" fmla="*/ 128891 w 155916"/>
                  <a:gd name="connsiteY12" fmla="*/ 0 h 38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916" h="384593">
                    <a:moveTo>
                      <a:pt x="128891" y="0"/>
                    </a:moveTo>
                    <a:lnTo>
                      <a:pt x="30144" y="0"/>
                    </a:lnTo>
                    <a:cubicBezTo>
                      <a:pt x="13513" y="0"/>
                      <a:pt x="0" y="13513"/>
                      <a:pt x="0" y="30144"/>
                    </a:cubicBezTo>
                    <a:lnTo>
                      <a:pt x="0" y="201651"/>
                    </a:lnTo>
                    <a:cubicBezTo>
                      <a:pt x="0" y="218283"/>
                      <a:pt x="13513" y="231795"/>
                      <a:pt x="29104" y="231795"/>
                    </a:cubicBezTo>
                    <a:lnTo>
                      <a:pt x="29104" y="361725"/>
                    </a:lnTo>
                    <a:cubicBezTo>
                      <a:pt x="29104" y="378356"/>
                      <a:pt x="42617" y="391869"/>
                      <a:pt x="58209" y="391869"/>
                    </a:cubicBezTo>
                    <a:lnTo>
                      <a:pt x="98747" y="391869"/>
                    </a:lnTo>
                    <a:cubicBezTo>
                      <a:pt x="115378" y="391869"/>
                      <a:pt x="127851" y="378356"/>
                      <a:pt x="127851" y="361725"/>
                    </a:cubicBezTo>
                    <a:lnTo>
                      <a:pt x="127851" y="231795"/>
                    </a:lnTo>
                    <a:cubicBezTo>
                      <a:pt x="144482" y="231795"/>
                      <a:pt x="156956" y="218283"/>
                      <a:pt x="156956" y="201651"/>
                    </a:cubicBezTo>
                    <a:lnTo>
                      <a:pt x="156956" y="30144"/>
                    </a:lnTo>
                    <a:cubicBezTo>
                      <a:pt x="159034" y="13513"/>
                      <a:pt x="145522" y="0"/>
                      <a:pt x="128891" y="0"/>
                    </a:cubicBezTo>
                    <a:close/>
                  </a:path>
                </a:pathLst>
              </a:custGeom>
              <a:grpFill/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 27">
                <a:extLst>
                  <a:ext uri="{FF2B5EF4-FFF2-40B4-BE49-F238E27FC236}">
                    <a16:creationId xmlns:a16="http://schemas.microsoft.com/office/drawing/2014/main" id="{F88BF243-5116-1550-6466-087B0DD8305A}"/>
                  </a:ext>
                </a:extLst>
              </p:cNvPr>
              <p:cNvSpPr/>
              <p:nvPr/>
            </p:nvSpPr>
            <p:spPr>
              <a:xfrm>
                <a:off x="5726779" y="3234402"/>
                <a:ext cx="124733" cy="124733"/>
              </a:xfrm>
              <a:custGeom>
                <a:avLst/>
                <a:gdLst>
                  <a:gd name="connsiteX0" fmla="*/ 128891 w 124732"/>
                  <a:gd name="connsiteY0" fmla="*/ 64445 h 124732"/>
                  <a:gd name="connsiteX1" fmla="*/ 64445 w 124732"/>
                  <a:gd name="connsiteY1" fmla="*/ 128891 h 124732"/>
                  <a:gd name="connsiteX2" fmla="*/ 0 w 124732"/>
                  <a:gd name="connsiteY2" fmla="*/ 64445 h 124732"/>
                  <a:gd name="connsiteX3" fmla="*/ 64445 w 124732"/>
                  <a:gd name="connsiteY3" fmla="*/ 0 h 124732"/>
                  <a:gd name="connsiteX4" fmla="*/ 128891 w 124732"/>
                  <a:gd name="connsiteY4" fmla="*/ 64445 h 12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32" h="124732">
                    <a:moveTo>
                      <a:pt x="128891" y="64445"/>
                    </a:moveTo>
                    <a:cubicBezTo>
                      <a:pt x="128891" y="100037"/>
                      <a:pt x="100038" y="128891"/>
                      <a:pt x="64445" y="128891"/>
                    </a:cubicBezTo>
                    <a:cubicBezTo>
                      <a:pt x="28853" y="128891"/>
                      <a:pt x="0" y="100038"/>
                      <a:pt x="0" y="64445"/>
                    </a:cubicBezTo>
                    <a:cubicBezTo>
                      <a:pt x="0" y="28853"/>
                      <a:pt x="28853" y="0"/>
                      <a:pt x="64445" y="0"/>
                    </a:cubicBezTo>
                    <a:cubicBezTo>
                      <a:pt x="100037" y="0"/>
                      <a:pt x="128891" y="28853"/>
                      <a:pt x="128891" y="64445"/>
                    </a:cubicBezTo>
                    <a:close/>
                  </a:path>
                </a:pathLst>
              </a:custGeom>
              <a:grpFill/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 28">
                <a:extLst>
                  <a:ext uri="{FF2B5EF4-FFF2-40B4-BE49-F238E27FC236}">
                    <a16:creationId xmlns:a16="http://schemas.microsoft.com/office/drawing/2014/main" id="{873D6E25-A817-47F1-1760-76834B4EB98A}"/>
                  </a:ext>
                </a:extLst>
              </p:cNvPr>
              <p:cNvSpPr/>
              <p:nvPr/>
            </p:nvSpPr>
            <p:spPr>
              <a:xfrm>
                <a:off x="5711187" y="3370568"/>
                <a:ext cx="155916" cy="384593"/>
              </a:xfrm>
              <a:custGeom>
                <a:avLst/>
                <a:gdLst>
                  <a:gd name="connsiteX0" fmla="*/ 128891 w 155916"/>
                  <a:gd name="connsiteY0" fmla="*/ 0 h 384593"/>
                  <a:gd name="connsiteX1" fmla="*/ 30144 w 155916"/>
                  <a:gd name="connsiteY1" fmla="*/ 0 h 384593"/>
                  <a:gd name="connsiteX2" fmla="*/ 0 w 155916"/>
                  <a:gd name="connsiteY2" fmla="*/ 30144 h 384593"/>
                  <a:gd name="connsiteX3" fmla="*/ 0 w 155916"/>
                  <a:gd name="connsiteY3" fmla="*/ 201651 h 384593"/>
                  <a:gd name="connsiteX4" fmla="*/ 29104 w 155916"/>
                  <a:gd name="connsiteY4" fmla="*/ 231795 h 384593"/>
                  <a:gd name="connsiteX5" fmla="*/ 29104 w 155916"/>
                  <a:gd name="connsiteY5" fmla="*/ 361725 h 384593"/>
                  <a:gd name="connsiteX6" fmla="*/ 58209 w 155916"/>
                  <a:gd name="connsiteY6" fmla="*/ 391869 h 384593"/>
                  <a:gd name="connsiteX7" fmla="*/ 98747 w 155916"/>
                  <a:gd name="connsiteY7" fmla="*/ 391869 h 384593"/>
                  <a:gd name="connsiteX8" fmla="*/ 127851 w 155916"/>
                  <a:gd name="connsiteY8" fmla="*/ 361725 h 384593"/>
                  <a:gd name="connsiteX9" fmla="*/ 127851 w 155916"/>
                  <a:gd name="connsiteY9" fmla="*/ 231795 h 384593"/>
                  <a:gd name="connsiteX10" fmla="*/ 156956 w 155916"/>
                  <a:gd name="connsiteY10" fmla="*/ 201651 h 384593"/>
                  <a:gd name="connsiteX11" fmla="*/ 156956 w 155916"/>
                  <a:gd name="connsiteY11" fmla="*/ 30144 h 384593"/>
                  <a:gd name="connsiteX12" fmla="*/ 128891 w 155916"/>
                  <a:gd name="connsiteY12" fmla="*/ 0 h 38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916" h="384593">
                    <a:moveTo>
                      <a:pt x="128891" y="0"/>
                    </a:moveTo>
                    <a:lnTo>
                      <a:pt x="30144" y="0"/>
                    </a:lnTo>
                    <a:cubicBezTo>
                      <a:pt x="13513" y="0"/>
                      <a:pt x="0" y="13513"/>
                      <a:pt x="0" y="30144"/>
                    </a:cubicBezTo>
                    <a:lnTo>
                      <a:pt x="0" y="201651"/>
                    </a:lnTo>
                    <a:cubicBezTo>
                      <a:pt x="0" y="218283"/>
                      <a:pt x="13513" y="231795"/>
                      <a:pt x="29104" y="231795"/>
                    </a:cubicBezTo>
                    <a:lnTo>
                      <a:pt x="29104" y="361725"/>
                    </a:lnTo>
                    <a:cubicBezTo>
                      <a:pt x="29104" y="378356"/>
                      <a:pt x="42617" y="391869"/>
                      <a:pt x="58209" y="391869"/>
                    </a:cubicBezTo>
                    <a:lnTo>
                      <a:pt x="98747" y="391869"/>
                    </a:lnTo>
                    <a:cubicBezTo>
                      <a:pt x="115378" y="391869"/>
                      <a:pt x="127851" y="378356"/>
                      <a:pt x="127851" y="361725"/>
                    </a:cubicBezTo>
                    <a:lnTo>
                      <a:pt x="127851" y="231795"/>
                    </a:lnTo>
                    <a:cubicBezTo>
                      <a:pt x="144482" y="231795"/>
                      <a:pt x="156956" y="218283"/>
                      <a:pt x="156956" y="201651"/>
                    </a:cubicBezTo>
                    <a:lnTo>
                      <a:pt x="156956" y="30144"/>
                    </a:lnTo>
                    <a:cubicBezTo>
                      <a:pt x="159034" y="13513"/>
                      <a:pt x="145522" y="0"/>
                      <a:pt x="128891" y="0"/>
                    </a:cubicBezTo>
                    <a:close/>
                  </a:path>
                </a:pathLst>
              </a:custGeom>
              <a:grpFill/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 29">
                <a:extLst>
                  <a:ext uri="{FF2B5EF4-FFF2-40B4-BE49-F238E27FC236}">
                    <a16:creationId xmlns:a16="http://schemas.microsoft.com/office/drawing/2014/main" id="{31571C75-0958-39F6-3442-8807AB1E42D8}"/>
                  </a:ext>
                </a:extLst>
              </p:cNvPr>
              <p:cNvSpPr/>
              <p:nvPr/>
            </p:nvSpPr>
            <p:spPr>
              <a:xfrm>
                <a:off x="5895168" y="3234402"/>
                <a:ext cx="124733" cy="124733"/>
              </a:xfrm>
              <a:custGeom>
                <a:avLst/>
                <a:gdLst>
                  <a:gd name="connsiteX0" fmla="*/ 128891 w 124732"/>
                  <a:gd name="connsiteY0" fmla="*/ 64445 h 124732"/>
                  <a:gd name="connsiteX1" fmla="*/ 64445 w 124732"/>
                  <a:gd name="connsiteY1" fmla="*/ 128891 h 124732"/>
                  <a:gd name="connsiteX2" fmla="*/ 0 w 124732"/>
                  <a:gd name="connsiteY2" fmla="*/ 64445 h 124732"/>
                  <a:gd name="connsiteX3" fmla="*/ 64445 w 124732"/>
                  <a:gd name="connsiteY3" fmla="*/ 0 h 124732"/>
                  <a:gd name="connsiteX4" fmla="*/ 128891 w 124732"/>
                  <a:gd name="connsiteY4" fmla="*/ 64445 h 12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32" h="124732">
                    <a:moveTo>
                      <a:pt x="128891" y="64445"/>
                    </a:moveTo>
                    <a:cubicBezTo>
                      <a:pt x="128891" y="100037"/>
                      <a:pt x="100038" y="128891"/>
                      <a:pt x="64445" y="128891"/>
                    </a:cubicBezTo>
                    <a:cubicBezTo>
                      <a:pt x="28853" y="128891"/>
                      <a:pt x="0" y="100038"/>
                      <a:pt x="0" y="64445"/>
                    </a:cubicBezTo>
                    <a:cubicBezTo>
                      <a:pt x="0" y="28853"/>
                      <a:pt x="28853" y="0"/>
                      <a:pt x="64445" y="0"/>
                    </a:cubicBezTo>
                    <a:cubicBezTo>
                      <a:pt x="100037" y="0"/>
                      <a:pt x="128891" y="28853"/>
                      <a:pt x="128891" y="64445"/>
                    </a:cubicBezTo>
                    <a:close/>
                  </a:path>
                </a:pathLst>
              </a:custGeom>
              <a:grpFill/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 30">
                <a:extLst>
                  <a:ext uri="{FF2B5EF4-FFF2-40B4-BE49-F238E27FC236}">
                    <a16:creationId xmlns:a16="http://schemas.microsoft.com/office/drawing/2014/main" id="{6BFFECC4-F4A6-8CC6-481B-0C25EE8EEA5F}"/>
                  </a:ext>
                </a:extLst>
              </p:cNvPr>
              <p:cNvSpPr/>
              <p:nvPr/>
            </p:nvSpPr>
            <p:spPr>
              <a:xfrm>
                <a:off x="5879577" y="3370568"/>
                <a:ext cx="155916" cy="384593"/>
              </a:xfrm>
              <a:custGeom>
                <a:avLst/>
                <a:gdLst>
                  <a:gd name="connsiteX0" fmla="*/ 128891 w 155916"/>
                  <a:gd name="connsiteY0" fmla="*/ 0 h 384593"/>
                  <a:gd name="connsiteX1" fmla="*/ 30144 w 155916"/>
                  <a:gd name="connsiteY1" fmla="*/ 0 h 384593"/>
                  <a:gd name="connsiteX2" fmla="*/ 0 w 155916"/>
                  <a:gd name="connsiteY2" fmla="*/ 30144 h 384593"/>
                  <a:gd name="connsiteX3" fmla="*/ 0 w 155916"/>
                  <a:gd name="connsiteY3" fmla="*/ 201651 h 384593"/>
                  <a:gd name="connsiteX4" fmla="*/ 29104 w 155916"/>
                  <a:gd name="connsiteY4" fmla="*/ 231795 h 384593"/>
                  <a:gd name="connsiteX5" fmla="*/ 29104 w 155916"/>
                  <a:gd name="connsiteY5" fmla="*/ 361725 h 384593"/>
                  <a:gd name="connsiteX6" fmla="*/ 58209 w 155916"/>
                  <a:gd name="connsiteY6" fmla="*/ 391869 h 384593"/>
                  <a:gd name="connsiteX7" fmla="*/ 100826 w 155916"/>
                  <a:gd name="connsiteY7" fmla="*/ 391869 h 384593"/>
                  <a:gd name="connsiteX8" fmla="*/ 129930 w 155916"/>
                  <a:gd name="connsiteY8" fmla="*/ 361725 h 384593"/>
                  <a:gd name="connsiteX9" fmla="*/ 129930 w 155916"/>
                  <a:gd name="connsiteY9" fmla="*/ 231795 h 384593"/>
                  <a:gd name="connsiteX10" fmla="*/ 159034 w 155916"/>
                  <a:gd name="connsiteY10" fmla="*/ 201651 h 384593"/>
                  <a:gd name="connsiteX11" fmla="*/ 159034 w 155916"/>
                  <a:gd name="connsiteY11" fmla="*/ 30144 h 384593"/>
                  <a:gd name="connsiteX12" fmla="*/ 128891 w 155916"/>
                  <a:gd name="connsiteY12" fmla="*/ 0 h 38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916" h="384593">
                    <a:moveTo>
                      <a:pt x="128891" y="0"/>
                    </a:moveTo>
                    <a:lnTo>
                      <a:pt x="30144" y="0"/>
                    </a:lnTo>
                    <a:cubicBezTo>
                      <a:pt x="13513" y="0"/>
                      <a:pt x="0" y="13513"/>
                      <a:pt x="0" y="30144"/>
                    </a:cubicBezTo>
                    <a:lnTo>
                      <a:pt x="0" y="201651"/>
                    </a:lnTo>
                    <a:cubicBezTo>
                      <a:pt x="0" y="218283"/>
                      <a:pt x="13513" y="231795"/>
                      <a:pt x="29104" y="231795"/>
                    </a:cubicBezTo>
                    <a:lnTo>
                      <a:pt x="29104" y="361725"/>
                    </a:lnTo>
                    <a:cubicBezTo>
                      <a:pt x="29104" y="378356"/>
                      <a:pt x="42617" y="391869"/>
                      <a:pt x="58209" y="391869"/>
                    </a:cubicBezTo>
                    <a:lnTo>
                      <a:pt x="100826" y="391869"/>
                    </a:lnTo>
                    <a:cubicBezTo>
                      <a:pt x="117457" y="391869"/>
                      <a:pt x="129930" y="378356"/>
                      <a:pt x="129930" y="361725"/>
                    </a:cubicBezTo>
                    <a:lnTo>
                      <a:pt x="129930" y="231795"/>
                    </a:lnTo>
                    <a:cubicBezTo>
                      <a:pt x="146561" y="231795"/>
                      <a:pt x="159034" y="218283"/>
                      <a:pt x="159034" y="201651"/>
                    </a:cubicBezTo>
                    <a:lnTo>
                      <a:pt x="159034" y="30144"/>
                    </a:lnTo>
                    <a:cubicBezTo>
                      <a:pt x="159034" y="13513"/>
                      <a:pt x="145522" y="0"/>
                      <a:pt x="128891" y="0"/>
                    </a:cubicBezTo>
                    <a:close/>
                  </a:path>
                </a:pathLst>
              </a:custGeom>
              <a:grpFill/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id="{0D048600-26D7-281D-D0EC-1AFF745A2619}"/>
                  </a:ext>
                </a:extLst>
              </p:cNvPr>
              <p:cNvSpPr/>
              <p:nvPr/>
            </p:nvSpPr>
            <p:spPr>
              <a:xfrm>
                <a:off x="6063558" y="3234402"/>
                <a:ext cx="124733" cy="124733"/>
              </a:xfrm>
              <a:custGeom>
                <a:avLst/>
                <a:gdLst>
                  <a:gd name="connsiteX0" fmla="*/ 128891 w 124732"/>
                  <a:gd name="connsiteY0" fmla="*/ 64445 h 124732"/>
                  <a:gd name="connsiteX1" fmla="*/ 64445 w 124732"/>
                  <a:gd name="connsiteY1" fmla="*/ 128891 h 124732"/>
                  <a:gd name="connsiteX2" fmla="*/ 0 w 124732"/>
                  <a:gd name="connsiteY2" fmla="*/ 64445 h 124732"/>
                  <a:gd name="connsiteX3" fmla="*/ 64445 w 124732"/>
                  <a:gd name="connsiteY3" fmla="*/ 0 h 124732"/>
                  <a:gd name="connsiteX4" fmla="*/ 128891 w 124732"/>
                  <a:gd name="connsiteY4" fmla="*/ 64445 h 12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32" h="124732">
                    <a:moveTo>
                      <a:pt x="128891" y="64445"/>
                    </a:moveTo>
                    <a:cubicBezTo>
                      <a:pt x="128891" y="100037"/>
                      <a:pt x="100038" y="128891"/>
                      <a:pt x="64445" y="128891"/>
                    </a:cubicBezTo>
                    <a:cubicBezTo>
                      <a:pt x="28853" y="128891"/>
                      <a:pt x="0" y="100038"/>
                      <a:pt x="0" y="64445"/>
                    </a:cubicBezTo>
                    <a:cubicBezTo>
                      <a:pt x="0" y="28853"/>
                      <a:pt x="28853" y="0"/>
                      <a:pt x="64445" y="0"/>
                    </a:cubicBezTo>
                    <a:cubicBezTo>
                      <a:pt x="100038" y="0"/>
                      <a:pt x="128891" y="28853"/>
                      <a:pt x="128891" y="64445"/>
                    </a:cubicBezTo>
                    <a:close/>
                  </a:path>
                </a:pathLst>
              </a:custGeom>
              <a:grpFill/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F18C67E9-A5C6-D246-A408-69BD2C1AB8C1}"/>
                  </a:ext>
                </a:extLst>
              </p:cNvPr>
              <p:cNvSpPr/>
              <p:nvPr/>
            </p:nvSpPr>
            <p:spPr>
              <a:xfrm>
                <a:off x="6047966" y="3370568"/>
                <a:ext cx="155916" cy="384593"/>
              </a:xfrm>
              <a:custGeom>
                <a:avLst/>
                <a:gdLst>
                  <a:gd name="connsiteX0" fmla="*/ 128891 w 155916"/>
                  <a:gd name="connsiteY0" fmla="*/ 0 h 384593"/>
                  <a:gd name="connsiteX1" fmla="*/ 30144 w 155916"/>
                  <a:gd name="connsiteY1" fmla="*/ 0 h 384593"/>
                  <a:gd name="connsiteX2" fmla="*/ 0 w 155916"/>
                  <a:gd name="connsiteY2" fmla="*/ 30144 h 384593"/>
                  <a:gd name="connsiteX3" fmla="*/ 0 w 155916"/>
                  <a:gd name="connsiteY3" fmla="*/ 201651 h 384593"/>
                  <a:gd name="connsiteX4" fmla="*/ 29104 w 155916"/>
                  <a:gd name="connsiteY4" fmla="*/ 231795 h 384593"/>
                  <a:gd name="connsiteX5" fmla="*/ 29104 w 155916"/>
                  <a:gd name="connsiteY5" fmla="*/ 361725 h 384593"/>
                  <a:gd name="connsiteX6" fmla="*/ 58209 w 155916"/>
                  <a:gd name="connsiteY6" fmla="*/ 391869 h 384593"/>
                  <a:gd name="connsiteX7" fmla="*/ 98747 w 155916"/>
                  <a:gd name="connsiteY7" fmla="*/ 391869 h 384593"/>
                  <a:gd name="connsiteX8" fmla="*/ 127851 w 155916"/>
                  <a:gd name="connsiteY8" fmla="*/ 361725 h 384593"/>
                  <a:gd name="connsiteX9" fmla="*/ 127851 w 155916"/>
                  <a:gd name="connsiteY9" fmla="*/ 231795 h 384593"/>
                  <a:gd name="connsiteX10" fmla="*/ 156956 w 155916"/>
                  <a:gd name="connsiteY10" fmla="*/ 201651 h 384593"/>
                  <a:gd name="connsiteX11" fmla="*/ 156956 w 155916"/>
                  <a:gd name="connsiteY11" fmla="*/ 30144 h 384593"/>
                  <a:gd name="connsiteX12" fmla="*/ 128891 w 155916"/>
                  <a:gd name="connsiteY12" fmla="*/ 0 h 38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916" h="384593">
                    <a:moveTo>
                      <a:pt x="128891" y="0"/>
                    </a:moveTo>
                    <a:lnTo>
                      <a:pt x="30144" y="0"/>
                    </a:lnTo>
                    <a:cubicBezTo>
                      <a:pt x="13513" y="0"/>
                      <a:pt x="0" y="13513"/>
                      <a:pt x="0" y="30144"/>
                    </a:cubicBezTo>
                    <a:lnTo>
                      <a:pt x="0" y="201651"/>
                    </a:lnTo>
                    <a:cubicBezTo>
                      <a:pt x="0" y="218283"/>
                      <a:pt x="13513" y="231795"/>
                      <a:pt x="29104" y="231795"/>
                    </a:cubicBezTo>
                    <a:lnTo>
                      <a:pt x="29104" y="361725"/>
                    </a:lnTo>
                    <a:cubicBezTo>
                      <a:pt x="29104" y="378356"/>
                      <a:pt x="42617" y="391869"/>
                      <a:pt x="58209" y="391869"/>
                    </a:cubicBezTo>
                    <a:lnTo>
                      <a:pt x="98747" y="391869"/>
                    </a:lnTo>
                    <a:cubicBezTo>
                      <a:pt x="115378" y="391869"/>
                      <a:pt x="127851" y="378356"/>
                      <a:pt x="127851" y="361725"/>
                    </a:cubicBezTo>
                    <a:lnTo>
                      <a:pt x="127851" y="231795"/>
                    </a:lnTo>
                    <a:cubicBezTo>
                      <a:pt x="144482" y="231795"/>
                      <a:pt x="156956" y="218283"/>
                      <a:pt x="156956" y="201651"/>
                    </a:cubicBezTo>
                    <a:lnTo>
                      <a:pt x="156956" y="30144"/>
                    </a:lnTo>
                    <a:cubicBezTo>
                      <a:pt x="159034" y="13513"/>
                      <a:pt x="145522" y="0"/>
                      <a:pt x="128891" y="0"/>
                    </a:cubicBezTo>
                    <a:close/>
                  </a:path>
                </a:pathLst>
              </a:custGeom>
              <a:grpFill/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43EE92C5-8F6D-D050-3C58-2976D76B7FC8}"/>
                  </a:ext>
                </a:extLst>
              </p:cNvPr>
              <p:cNvSpPr/>
              <p:nvPr/>
            </p:nvSpPr>
            <p:spPr>
              <a:xfrm>
                <a:off x="6231947" y="3234402"/>
                <a:ext cx="124733" cy="124733"/>
              </a:xfrm>
              <a:custGeom>
                <a:avLst/>
                <a:gdLst>
                  <a:gd name="connsiteX0" fmla="*/ 128891 w 124732"/>
                  <a:gd name="connsiteY0" fmla="*/ 64445 h 124732"/>
                  <a:gd name="connsiteX1" fmla="*/ 64445 w 124732"/>
                  <a:gd name="connsiteY1" fmla="*/ 128891 h 124732"/>
                  <a:gd name="connsiteX2" fmla="*/ 0 w 124732"/>
                  <a:gd name="connsiteY2" fmla="*/ 64445 h 124732"/>
                  <a:gd name="connsiteX3" fmla="*/ 64445 w 124732"/>
                  <a:gd name="connsiteY3" fmla="*/ 0 h 124732"/>
                  <a:gd name="connsiteX4" fmla="*/ 128891 w 124732"/>
                  <a:gd name="connsiteY4" fmla="*/ 64445 h 12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32" h="124732">
                    <a:moveTo>
                      <a:pt x="128891" y="64445"/>
                    </a:moveTo>
                    <a:cubicBezTo>
                      <a:pt x="128891" y="100037"/>
                      <a:pt x="100037" y="128891"/>
                      <a:pt x="64445" y="128891"/>
                    </a:cubicBezTo>
                    <a:cubicBezTo>
                      <a:pt x="28853" y="128891"/>
                      <a:pt x="0" y="100038"/>
                      <a:pt x="0" y="64445"/>
                    </a:cubicBezTo>
                    <a:cubicBezTo>
                      <a:pt x="0" y="28853"/>
                      <a:pt x="28853" y="0"/>
                      <a:pt x="64445" y="0"/>
                    </a:cubicBezTo>
                    <a:cubicBezTo>
                      <a:pt x="100037" y="0"/>
                      <a:pt x="128891" y="28853"/>
                      <a:pt x="128891" y="64445"/>
                    </a:cubicBezTo>
                    <a:close/>
                  </a:path>
                </a:pathLst>
              </a:custGeom>
              <a:grpFill/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7D82214B-6414-06F9-6E76-1B942A4AFDB9}"/>
                  </a:ext>
                </a:extLst>
              </p:cNvPr>
              <p:cNvSpPr/>
              <p:nvPr/>
            </p:nvSpPr>
            <p:spPr>
              <a:xfrm>
                <a:off x="6216355" y="3370568"/>
                <a:ext cx="155916" cy="384593"/>
              </a:xfrm>
              <a:custGeom>
                <a:avLst/>
                <a:gdLst>
                  <a:gd name="connsiteX0" fmla="*/ 128891 w 155916"/>
                  <a:gd name="connsiteY0" fmla="*/ 0 h 384593"/>
                  <a:gd name="connsiteX1" fmla="*/ 30144 w 155916"/>
                  <a:gd name="connsiteY1" fmla="*/ 0 h 384593"/>
                  <a:gd name="connsiteX2" fmla="*/ 0 w 155916"/>
                  <a:gd name="connsiteY2" fmla="*/ 30144 h 384593"/>
                  <a:gd name="connsiteX3" fmla="*/ 0 w 155916"/>
                  <a:gd name="connsiteY3" fmla="*/ 201651 h 384593"/>
                  <a:gd name="connsiteX4" fmla="*/ 29104 w 155916"/>
                  <a:gd name="connsiteY4" fmla="*/ 231795 h 384593"/>
                  <a:gd name="connsiteX5" fmla="*/ 29104 w 155916"/>
                  <a:gd name="connsiteY5" fmla="*/ 361725 h 384593"/>
                  <a:gd name="connsiteX6" fmla="*/ 58209 w 155916"/>
                  <a:gd name="connsiteY6" fmla="*/ 391869 h 384593"/>
                  <a:gd name="connsiteX7" fmla="*/ 98747 w 155916"/>
                  <a:gd name="connsiteY7" fmla="*/ 391869 h 384593"/>
                  <a:gd name="connsiteX8" fmla="*/ 127851 w 155916"/>
                  <a:gd name="connsiteY8" fmla="*/ 361725 h 384593"/>
                  <a:gd name="connsiteX9" fmla="*/ 127851 w 155916"/>
                  <a:gd name="connsiteY9" fmla="*/ 231795 h 384593"/>
                  <a:gd name="connsiteX10" fmla="*/ 156956 w 155916"/>
                  <a:gd name="connsiteY10" fmla="*/ 201651 h 384593"/>
                  <a:gd name="connsiteX11" fmla="*/ 156956 w 155916"/>
                  <a:gd name="connsiteY11" fmla="*/ 30144 h 384593"/>
                  <a:gd name="connsiteX12" fmla="*/ 128891 w 155916"/>
                  <a:gd name="connsiteY12" fmla="*/ 0 h 38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916" h="384593">
                    <a:moveTo>
                      <a:pt x="128891" y="0"/>
                    </a:moveTo>
                    <a:lnTo>
                      <a:pt x="30144" y="0"/>
                    </a:lnTo>
                    <a:cubicBezTo>
                      <a:pt x="13513" y="0"/>
                      <a:pt x="0" y="13513"/>
                      <a:pt x="0" y="30144"/>
                    </a:cubicBezTo>
                    <a:lnTo>
                      <a:pt x="0" y="201651"/>
                    </a:lnTo>
                    <a:cubicBezTo>
                      <a:pt x="0" y="218283"/>
                      <a:pt x="13513" y="231795"/>
                      <a:pt x="29104" y="231795"/>
                    </a:cubicBezTo>
                    <a:lnTo>
                      <a:pt x="29104" y="361725"/>
                    </a:lnTo>
                    <a:cubicBezTo>
                      <a:pt x="29104" y="378356"/>
                      <a:pt x="42617" y="391869"/>
                      <a:pt x="58209" y="391869"/>
                    </a:cubicBezTo>
                    <a:lnTo>
                      <a:pt x="98747" y="391869"/>
                    </a:lnTo>
                    <a:cubicBezTo>
                      <a:pt x="115378" y="391869"/>
                      <a:pt x="127851" y="378356"/>
                      <a:pt x="127851" y="361725"/>
                    </a:cubicBezTo>
                    <a:lnTo>
                      <a:pt x="127851" y="231795"/>
                    </a:lnTo>
                    <a:cubicBezTo>
                      <a:pt x="144482" y="231795"/>
                      <a:pt x="156956" y="218283"/>
                      <a:pt x="156956" y="201651"/>
                    </a:cubicBezTo>
                    <a:lnTo>
                      <a:pt x="156956" y="30144"/>
                    </a:lnTo>
                    <a:cubicBezTo>
                      <a:pt x="159034" y="13513"/>
                      <a:pt x="145522" y="0"/>
                      <a:pt x="128891" y="0"/>
                    </a:cubicBezTo>
                    <a:close/>
                  </a:path>
                </a:pathLst>
              </a:custGeom>
              <a:grpFill/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8D03CF-2E8F-28E3-EFD9-439F686E6CE3}"/>
                </a:ext>
              </a:extLst>
            </p:cNvPr>
            <p:cNvSpPr txBox="1"/>
            <p:nvPr/>
          </p:nvSpPr>
          <p:spPr>
            <a:xfrm>
              <a:off x="5332278" y="4416802"/>
              <a:ext cx="229692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r>
                <a:rPr lang="en-US" sz="1050" b="1" spc="-15" dirty="0">
                  <a:solidFill>
                    <a:schemeClr val="tx2"/>
                  </a:solidFill>
                </a:rPr>
                <a:t>Employees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1C8EEA-175A-CFAF-2455-9D7A0FB7C049}"/>
                </a:ext>
              </a:extLst>
            </p:cNvPr>
            <p:cNvSpPr txBox="1"/>
            <p:nvPr/>
          </p:nvSpPr>
          <p:spPr>
            <a:xfrm>
              <a:off x="6988688" y="723800"/>
              <a:ext cx="174635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pPr>
                <a:lnSpc>
                  <a:spcPct val="90000"/>
                </a:lnSpc>
              </a:pPr>
              <a:r>
                <a:rPr lang="en-US" sz="1600" b="1" spc="20" dirty="0">
                  <a:solidFill>
                    <a:schemeClr val="tx2"/>
                  </a:solidFill>
                </a:rPr>
                <a:t>Your </a:t>
              </a:r>
            </a:p>
            <a:p>
              <a:pPr>
                <a:lnSpc>
                  <a:spcPct val="90000"/>
                </a:lnSpc>
              </a:pPr>
              <a:r>
                <a:rPr lang="en-US" sz="1600" b="1" spc="20" dirty="0">
                  <a:solidFill>
                    <a:schemeClr val="tx2"/>
                  </a:solidFill>
                </a:rPr>
                <a:t>Company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CDEACE-3C7F-F4A1-6DC6-56A398611BFE}"/>
                </a:ext>
              </a:extLst>
            </p:cNvPr>
            <p:cNvGrpSpPr/>
            <p:nvPr/>
          </p:nvGrpSpPr>
          <p:grpSpPr>
            <a:xfrm>
              <a:off x="5047869" y="1357002"/>
              <a:ext cx="2736922" cy="2159098"/>
              <a:chOff x="5059180" y="1559558"/>
              <a:chExt cx="1896256" cy="1791646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5AF9794-D22D-8F4A-F3B9-B413708C7B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9180" y="1613085"/>
                <a:ext cx="968200" cy="844842"/>
              </a:xfrm>
              <a:prstGeom prst="line">
                <a:avLst/>
              </a:prstGeom>
              <a:ln w="38100" cap="rnd">
                <a:solidFill>
                  <a:schemeClr val="bg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DAB0443-7CAB-3D9A-8CF3-26FA9A6913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5057" y="1559558"/>
                <a:ext cx="920379" cy="898369"/>
              </a:xfrm>
              <a:prstGeom prst="line">
                <a:avLst/>
              </a:prstGeom>
              <a:ln w="38100" cap="rnd">
                <a:solidFill>
                  <a:schemeClr val="bg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422CB04-8A8A-A6BD-AC75-2F0EA4C33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5057" y="2500479"/>
                <a:ext cx="0" cy="850725"/>
              </a:xfrm>
              <a:prstGeom prst="line">
                <a:avLst/>
              </a:prstGeom>
              <a:ln w="38100" cap="rnd">
                <a:solidFill>
                  <a:schemeClr val="bg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F67140-EA66-8B02-AA77-6AAA8CB6C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309" t="13409" r="6479" b="8387"/>
            <a:stretch/>
          </p:blipFill>
          <p:spPr>
            <a:xfrm>
              <a:off x="3923163" y="650873"/>
              <a:ext cx="1803872" cy="681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4229408"/>
      </p:ext>
    </p:extLst>
  </p:cSld>
  <p:clrMapOvr>
    <a:masterClrMapping/>
  </p:clrMapOvr>
</p:sld>
</file>

<file path=ppt/theme/theme1.xml><?xml version="1.0" encoding="utf-8"?>
<a:theme xmlns:a="http://schemas.openxmlformats.org/drawingml/2006/main" name="VES PowerPoint Theme">
  <a:themeElements>
    <a:clrScheme name="Custom 2">
      <a:dk1>
        <a:srgbClr val="000000"/>
      </a:dk1>
      <a:lt1>
        <a:srgbClr val="FFFFFF"/>
      </a:lt1>
      <a:dk2>
        <a:srgbClr val="6C6E70"/>
      </a:dk2>
      <a:lt2>
        <a:srgbClr val="F1F1F2"/>
      </a:lt2>
      <a:accent1>
        <a:srgbClr val="E05106"/>
      </a:accent1>
      <a:accent2>
        <a:srgbClr val="FF6D22"/>
      </a:accent2>
      <a:accent3>
        <a:srgbClr val="00A5B5"/>
      </a:accent3>
      <a:accent4>
        <a:srgbClr val="69BE28"/>
      </a:accent4>
      <a:accent5>
        <a:srgbClr val="3B0083"/>
      </a:accent5>
      <a:accent6>
        <a:srgbClr val="EA5083"/>
      </a:accent6>
      <a:hlink>
        <a:srgbClr val="00A5B5"/>
      </a:hlink>
      <a:folHlink>
        <a:srgbClr val="6C6E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CCCCC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CCCCC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CCCCC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13308</TotalTime>
  <Words>783</Words>
  <Application>Microsoft Office PowerPoint</Application>
  <PresentationFormat>On-screen Show (16:9)</PresentationFormat>
  <Paragraphs>110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Avenir LT Std 45 Book</vt:lpstr>
      <vt:lpstr>Calibri</vt:lpstr>
      <vt:lpstr>Lato Light</vt:lpstr>
      <vt:lpstr>Merriweather Regular</vt:lpstr>
      <vt:lpstr>Montserrat</vt:lpstr>
      <vt:lpstr>Open Sans Light</vt:lpstr>
      <vt:lpstr>Source Sans Pro Light</vt:lpstr>
      <vt:lpstr>System Font Regular</vt:lpstr>
      <vt:lpstr>Zapf Dingbats</vt:lpstr>
      <vt:lpstr>VES PowerPoint Theme</vt:lpstr>
      <vt:lpstr>PowerPoint Presentation</vt:lpstr>
      <vt:lpstr>PowerPoint Presentation</vt:lpstr>
      <vt:lpstr>2022 Overview 2022 Presented a Very Different Dynamic Than Most Employers Are Used To </vt:lpstr>
      <vt:lpstr>People First–Perks Overview</vt:lpstr>
      <vt:lpstr>PowerPoint Presentation</vt:lpstr>
      <vt:lpstr>Businesses Need to Stay Competitive</vt:lpstr>
      <vt:lpstr>Your Finances Impact Your Well-Being</vt:lpstr>
      <vt:lpstr>PowerPoint Presentation</vt:lpstr>
      <vt:lpstr>PowerPoint Presentation</vt:lpstr>
      <vt:lpstr>Career Development</vt:lpstr>
      <vt:lpstr>Marketplace Perks and Benefits</vt:lpstr>
      <vt:lpstr>Marketplace Perks and Benefits</vt:lpstr>
      <vt:lpstr>Importance of Well-rounded Wellness Program</vt:lpstr>
      <vt:lpstr>PowerPoint Presentation</vt:lpstr>
      <vt:lpstr>PowerPoint Presentation</vt:lpstr>
      <vt:lpstr>PowerPoint Presentation</vt:lpstr>
    </vt:vector>
  </TitlesOfParts>
  <Company>Avitus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 Kirschenmann</dc:creator>
  <cp:lastModifiedBy>Julie Dower</cp:lastModifiedBy>
  <cp:revision>616</cp:revision>
  <cp:lastPrinted>2017-12-06T18:27:10Z</cp:lastPrinted>
  <dcterms:created xsi:type="dcterms:W3CDTF">2017-09-26T18:05:46Z</dcterms:created>
  <dcterms:modified xsi:type="dcterms:W3CDTF">2023-02-14T20:50:44Z</dcterms:modified>
</cp:coreProperties>
</file>